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70" r:id="rId10"/>
    <p:sldId id="271" r:id="rId11"/>
    <p:sldId id="302" r:id="rId12"/>
    <p:sldId id="303" r:id="rId13"/>
    <p:sldId id="304" r:id="rId14"/>
    <p:sldId id="306" r:id="rId15"/>
    <p:sldId id="305" r:id="rId16"/>
    <p:sldId id="272" r:id="rId17"/>
    <p:sldId id="267" r:id="rId18"/>
    <p:sldId id="269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91-48A7-BF4D-89921F6827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91-48A7-BF4D-89921F682779}"/>
              </c:ext>
            </c:extLst>
          </c:dPt>
          <c:dLbls>
            <c:dLbl>
              <c:idx val="0"/>
              <c:layout>
                <c:manualLayout>
                  <c:x val="-6.574638408232418E-2"/>
                  <c:y val="-0.31051934714489754"/>
                </c:manualLayout>
              </c:layout>
              <c:tx>
                <c:rich>
                  <a:bodyPr/>
                  <a:lstStyle/>
                  <a:p>
                    <a:fld id="{33DC2252-4903-401E-95CC-5F3E941313E9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25595940728807"/>
                      <c:h val="0.193738555156605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691-48A7-BF4D-89921F682779}"/>
                </c:ext>
              </c:extLst>
            </c:dLbl>
            <c:dLbl>
              <c:idx val="1"/>
              <c:layout>
                <c:manualLayout>
                  <c:x val="9.1050972634984906E-2"/>
                  <c:y val="-0.183215146028303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FF7B1E-6193-4B94-A4B8-431559B272C8}" type="VALUE">
                      <a:rPr lang="en-US" baseline="0" smtClean="0"/>
                      <a:pPr>
                        <a:defRPr sz="28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05789113709586"/>
                      <c:h val="0.271900963100368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91-48A7-BF4D-89921F6827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I категория</c:v>
                </c:pt>
                <c:pt idx="1">
                  <c:v>II категория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1-48A7-BF4D-89921F682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60-43F7-9C18-F499F30AF2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B60-43F7-9C18-F499F30AF2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60-43F7-9C18-F499F30AF2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B60-43F7-9C18-F499F30AF2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B60-43F7-9C18-F499F30AF20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60-43F7-9C18-F499F30AF20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B60-43F7-9C18-F499F30AF20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60-43F7-9C18-F499F30AF20A}"/>
              </c:ext>
            </c:extLst>
          </c:dPt>
          <c:dLbls>
            <c:dLbl>
              <c:idx val="0"/>
              <c:layout>
                <c:manualLayout>
                  <c:x val="9.2111038203557885E-2"/>
                  <c:y val="2.63948247036045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60-43F7-9C18-F499F30AF20A}"/>
                </c:ext>
              </c:extLst>
            </c:dLbl>
            <c:dLbl>
              <c:idx val="1"/>
              <c:layout>
                <c:manualLayout>
                  <c:x val="5.9726718188004277E-2"/>
                  <c:y val="7.15184812602307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49234470691164"/>
                      <c:h val="0.129694829586543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B60-43F7-9C18-F499F30AF20A}"/>
                </c:ext>
              </c:extLst>
            </c:dLbl>
            <c:dLbl>
              <c:idx val="2"/>
              <c:layout>
                <c:manualLayout>
                  <c:x val="8.5104014775930784E-2"/>
                  <c:y val="-2.4894149598659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69901331777971"/>
                      <c:h val="0.119565051680714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60-43F7-9C18-F499F30AF20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B60-43F7-9C18-F499F30AF20A}"/>
                </c:ext>
              </c:extLst>
            </c:dLbl>
            <c:dLbl>
              <c:idx val="4"/>
              <c:layout>
                <c:manualLayout>
                  <c:x val="-0.15661903373189462"/>
                  <c:y val="-3.65533257784034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B60-43F7-9C18-F499F30AF20A}"/>
                </c:ext>
              </c:extLst>
            </c:dLbl>
            <c:dLbl>
              <c:idx val="5"/>
              <c:layout>
                <c:manualLayout>
                  <c:x val="-7.7468771264703029E-2"/>
                  <c:y val="-1.15643897221431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04938271604937"/>
                      <c:h val="0.10444053563849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B60-43F7-9C18-F499F30AF20A}"/>
                </c:ext>
              </c:extLst>
            </c:dLbl>
            <c:dLbl>
              <c:idx val="6"/>
              <c:layout>
                <c:manualLayout>
                  <c:x val="-4.9266550014581509E-2"/>
                  <c:y val="7.65669096278515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B60-43F7-9C18-F499F30AF20A}"/>
                </c:ext>
              </c:extLst>
            </c:dLbl>
            <c:dLbl>
              <c:idx val="7"/>
              <c:layout>
                <c:manualLayout>
                  <c:x val="-4.1053271118887923E-2"/>
                  <c:y val="4.40710628876108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59407504617478"/>
                      <c:h val="0.109940359653846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B60-43F7-9C18-F499F30AF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Южный ФО</c:v>
                </c:pt>
                <c:pt idx="3">
                  <c:v>Северо-Кавказский ФО</c:v>
                </c:pt>
                <c:pt idx="4">
                  <c:v>Уральский ФО</c:v>
                </c:pt>
                <c:pt idx="5">
                  <c:v>Приволжский ФО</c:v>
                </c:pt>
                <c:pt idx="6">
                  <c:v>Сибирский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 formatCode="0.00%">
                  <c:v>0.16300000000000001</c:v>
                </c:pt>
                <c:pt idx="1">
                  <c:v>0.12</c:v>
                </c:pt>
                <c:pt idx="2" formatCode="0.00%">
                  <c:v>0.10199999999999999</c:v>
                </c:pt>
                <c:pt idx="3" formatCode="0.00%">
                  <c:v>6.5000000000000002E-2</c:v>
                </c:pt>
                <c:pt idx="4" formatCode="0.00%">
                  <c:v>0.127</c:v>
                </c:pt>
                <c:pt idx="5" formatCode="0.00%">
                  <c:v>0.253</c:v>
                </c:pt>
                <c:pt idx="6" formatCode="0.00%">
                  <c:v>9.4E-2</c:v>
                </c:pt>
                <c:pt idx="7" formatCode="0.00%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60-43F7-9C18-F499F30AF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2415A-0BA4-46C3-BFF9-68F1067E456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A1B91F-5260-40C6-A83F-BC73CE5289CE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lvl="0" defTabSz="1377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100" dirty="0"/>
            <a:t>Федеральный этап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10 заявок с макс. количеством баллов проходят экспертную оценку</a:t>
          </a:r>
        </a:p>
        <a:p>
          <a:pPr marL="0" lvl="0" defTabSz="1377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dirty="0"/>
            <a:t>До 15 октября определяет победителей</a:t>
          </a:r>
        </a:p>
      </dgm:t>
    </dgm:pt>
    <dgm:pt modelId="{B33C21D7-3E95-43A2-A9BC-D6271078DEE1}" type="parTrans" cxnId="{049065AD-DFF0-48C6-8C6C-04F4F5D48D1D}">
      <dgm:prSet/>
      <dgm:spPr/>
      <dgm:t>
        <a:bodyPr/>
        <a:lstStyle/>
        <a:p>
          <a:endParaRPr lang="ru-RU"/>
        </a:p>
      </dgm:t>
    </dgm:pt>
    <dgm:pt modelId="{8FF1AFA2-1DDC-41C8-AB80-A969B6710A47}" type="sibTrans" cxnId="{049065AD-DFF0-48C6-8C6C-04F4F5D48D1D}">
      <dgm:prSet/>
      <dgm:spPr/>
      <dgm:t>
        <a:bodyPr/>
        <a:lstStyle/>
        <a:p>
          <a:endParaRPr lang="ru-RU"/>
        </a:p>
      </dgm:t>
    </dgm:pt>
    <dgm:pt modelId="{90BA5CD9-87A6-4E3A-80E3-91FC9CA1B7C3}">
      <dgm:prSet phldrT="[Текст]" custT="1"/>
      <dgm:spPr>
        <a:solidFill>
          <a:srgbClr val="3F795F"/>
        </a:solidFill>
      </dgm:spPr>
      <dgm:t>
        <a:bodyPr/>
        <a:lstStyle/>
        <a:p>
          <a:r>
            <a:rPr lang="ru-RU" sz="2000" dirty="0"/>
            <a:t>Региональный (проводится в соответствии с правовыми актами субъектов, победители по каждой номинации и каждой категории участников)</a:t>
          </a:r>
        </a:p>
      </dgm:t>
    </dgm:pt>
    <dgm:pt modelId="{8F254524-B786-4278-9F1B-EA03A9C31A9B}" type="parTrans" cxnId="{4181D572-9C46-46BB-BDE4-6E4E052E9C0D}">
      <dgm:prSet/>
      <dgm:spPr/>
      <dgm:t>
        <a:bodyPr/>
        <a:lstStyle/>
        <a:p>
          <a:endParaRPr lang="ru-RU"/>
        </a:p>
      </dgm:t>
    </dgm:pt>
    <dgm:pt modelId="{A9BF3536-AB1D-4E5D-AD28-C953759DBD67}" type="sibTrans" cxnId="{4181D572-9C46-46BB-BDE4-6E4E052E9C0D}">
      <dgm:prSet/>
      <dgm:spPr/>
      <dgm:t>
        <a:bodyPr/>
        <a:lstStyle/>
        <a:p>
          <a:endParaRPr lang="ru-RU"/>
        </a:p>
      </dgm:t>
    </dgm:pt>
    <dgm:pt modelId="{A27A4FE0-2A84-425C-BEAC-F7D9305CA10B}">
      <dgm:prSet phldrT="[Текст]" custT="1"/>
      <dgm:spPr>
        <a:solidFill>
          <a:srgbClr val="3F795F"/>
        </a:solidFill>
      </dgm:spPr>
      <dgm:t>
        <a:bodyPr/>
        <a:lstStyle/>
        <a:p>
          <a:r>
            <a:rPr lang="ru-RU" sz="2000" dirty="0"/>
            <a:t>Рекомендация Ассоциации «Единое общероссийское объединение муниципальных образований (Конгресс)» или Общероссийской общественной организации «Всероссийский Совет местного самоуправления») </a:t>
          </a:r>
        </a:p>
      </dgm:t>
    </dgm:pt>
    <dgm:pt modelId="{3183AC74-4F3E-4C3C-9805-C226576247F5}" type="parTrans" cxnId="{17C62A76-AA38-4D57-BA2A-944B7AE16397}">
      <dgm:prSet/>
      <dgm:spPr/>
      <dgm:t>
        <a:bodyPr/>
        <a:lstStyle/>
        <a:p>
          <a:endParaRPr lang="ru-RU"/>
        </a:p>
      </dgm:t>
    </dgm:pt>
    <dgm:pt modelId="{01B62629-FFAC-4ADC-9730-EFAFFC85E3D6}" type="sibTrans" cxnId="{17C62A76-AA38-4D57-BA2A-944B7AE16397}">
      <dgm:prSet/>
      <dgm:spPr/>
      <dgm:t>
        <a:bodyPr/>
        <a:lstStyle/>
        <a:p>
          <a:endParaRPr lang="ru-RU"/>
        </a:p>
      </dgm:t>
    </dgm:pt>
    <dgm:pt modelId="{8523D214-762B-4AE5-AB43-39B4706CCDD9}" type="pres">
      <dgm:prSet presAssocID="{6A32415A-0BA4-46C3-BFF9-68F1067E456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7DD3FB1-334A-43EE-88B3-291733B85281}" type="pres">
      <dgm:prSet presAssocID="{A4A1B91F-5260-40C6-A83F-BC73CE5289CE}" presName="singleCycle" presStyleCnt="0"/>
      <dgm:spPr/>
    </dgm:pt>
    <dgm:pt modelId="{C02E8475-6FA5-4EDB-B3E0-E01D5AB2A392}" type="pres">
      <dgm:prSet presAssocID="{A4A1B91F-5260-40C6-A83F-BC73CE5289CE}" presName="singleCenter" presStyleLbl="node1" presStyleIdx="0" presStyleCnt="3" custScaleX="555370" custScaleY="97638" custLinFactNeighborX="100" custLinFactNeighborY="-227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32E85EB-5BCE-458A-ABA9-1E67AABCD584}" type="pres">
      <dgm:prSet presAssocID="{8F254524-B786-4278-9F1B-EA03A9C31A9B}" presName="Name56" presStyleLbl="parChTrans1D2" presStyleIdx="0" presStyleCnt="2"/>
      <dgm:spPr/>
      <dgm:t>
        <a:bodyPr/>
        <a:lstStyle/>
        <a:p>
          <a:endParaRPr lang="ru-RU"/>
        </a:p>
      </dgm:t>
    </dgm:pt>
    <dgm:pt modelId="{1FC67FA8-3329-4FB0-B593-0E84A08B725E}" type="pres">
      <dgm:prSet presAssocID="{90BA5CD9-87A6-4E3A-80E3-91FC9CA1B7C3}" presName="text0" presStyleLbl="node1" presStyleIdx="1" presStyleCnt="3" custScaleX="846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872D1-1D72-48A2-873C-C5147D34A1A9}" type="pres">
      <dgm:prSet presAssocID="{3183AC74-4F3E-4C3C-9805-C226576247F5}" presName="Name56" presStyleLbl="parChTrans1D2" presStyleIdx="1" presStyleCnt="2"/>
      <dgm:spPr/>
      <dgm:t>
        <a:bodyPr/>
        <a:lstStyle/>
        <a:p>
          <a:endParaRPr lang="ru-RU"/>
        </a:p>
      </dgm:t>
    </dgm:pt>
    <dgm:pt modelId="{0DC25CF1-F159-4C6D-9ADF-D2A75EA6BC32}" type="pres">
      <dgm:prSet presAssocID="{A27A4FE0-2A84-425C-BEAC-F7D9305CA10B}" presName="text0" presStyleLbl="node1" presStyleIdx="2" presStyleCnt="3" custScaleX="846127" custScaleY="118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59216B-1BB8-4443-8504-1F5470434053}" type="presOf" srcId="{6A32415A-0BA4-46C3-BFF9-68F1067E4562}" destId="{8523D214-762B-4AE5-AB43-39B4706CCDD9}" srcOrd="0" destOrd="0" presId="urn:microsoft.com/office/officeart/2008/layout/RadialCluster"/>
    <dgm:cxn modelId="{DC4309B2-8D80-4B58-A178-3E8F70764E1E}" type="presOf" srcId="{90BA5CD9-87A6-4E3A-80E3-91FC9CA1B7C3}" destId="{1FC67FA8-3329-4FB0-B593-0E84A08B725E}" srcOrd="0" destOrd="0" presId="urn:microsoft.com/office/officeart/2008/layout/RadialCluster"/>
    <dgm:cxn modelId="{34641AA0-B903-427B-A426-0E3FBF01FDA3}" type="presOf" srcId="{A4A1B91F-5260-40C6-A83F-BC73CE5289CE}" destId="{C02E8475-6FA5-4EDB-B3E0-E01D5AB2A392}" srcOrd="0" destOrd="0" presId="urn:microsoft.com/office/officeart/2008/layout/RadialCluster"/>
    <dgm:cxn modelId="{4181D572-9C46-46BB-BDE4-6E4E052E9C0D}" srcId="{A4A1B91F-5260-40C6-A83F-BC73CE5289CE}" destId="{90BA5CD9-87A6-4E3A-80E3-91FC9CA1B7C3}" srcOrd="0" destOrd="0" parTransId="{8F254524-B786-4278-9F1B-EA03A9C31A9B}" sibTransId="{A9BF3536-AB1D-4E5D-AD28-C953759DBD67}"/>
    <dgm:cxn modelId="{93D06331-B51D-4972-A290-8A3D280A90F4}" type="presOf" srcId="{A27A4FE0-2A84-425C-BEAC-F7D9305CA10B}" destId="{0DC25CF1-F159-4C6D-9ADF-D2A75EA6BC32}" srcOrd="0" destOrd="0" presId="urn:microsoft.com/office/officeart/2008/layout/RadialCluster"/>
    <dgm:cxn modelId="{17C62A76-AA38-4D57-BA2A-944B7AE16397}" srcId="{A4A1B91F-5260-40C6-A83F-BC73CE5289CE}" destId="{A27A4FE0-2A84-425C-BEAC-F7D9305CA10B}" srcOrd="1" destOrd="0" parTransId="{3183AC74-4F3E-4C3C-9805-C226576247F5}" sibTransId="{01B62629-FFAC-4ADC-9730-EFAFFC85E3D6}"/>
    <dgm:cxn modelId="{049065AD-DFF0-48C6-8C6C-04F4F5D48D1D}" srcId="{6A32415A-0BA4-46C3-BFF9-68F1067E4562}" destId="{A4A1B91F-5260-40C6-A83F-BC73CE5289CE}" srcOrd="0" destOrd="0" parTransId="{B33C21D7-3E95-43A2-A9BC-D6271078DEE1}" sibTransId="{8FF1AFA2-1DDC-41C8-AB80-A969B6710A47}"/>
    <dgm:cxn modelId="{DB45228F-638D-499B-9C1A-DB042F4E1AAB}" type="presOf" srcId="{8F254524-B786-4278-9F1B-EA03A9C31A9B}" destId="{032E85EB-5BCE-458A-ABA9-1E67AABCD584}" srcOrd="0" destOrd="0" presId="urn:microsoft.com/office/officeart/2008/layout/RadialCluster"/>
    <dgm:cxn modelId="{AF2B9CCD-5166-4763-BD52-948B69F08647}" type="presOf" srcId="{3183AC74-4F3E-4C3C-9805-C226576247F5}" destId="{62D872D1-1D72-48A2-873C-C5147D34A1A9}" srcOrd="0" destOrd="0" presId="urn:microsoft.com/office/officeart/2008/layout/RadialCluster"/>
    <dgm:cxn modelId="{64019248-38D0-461B-BCCE-E7531B1C3B27}" type="presParOf" srcId="{8523D214-762B-4AE5-AB43-39B4706CCDD9}" destId="{97DD3FB1-334A-43EE-88B3-291733B85281}" srcOrd="0" destOrd="0" presId="urn:microsoft.com/office/officeart/2008/layout/RadialCluster"/>
    <dgm:cxn modelId="{9BA8E6E3-B821-42C2-BDB4-161217C7BE14}" type="presParOf" srcId="{97DD3FB1-334A-43EE-88B3-291733B85281}" destId="{C02E8475-6FA5-4EDB-B3E0-E01D5AB2A392}" srcOrd="0" destOrd="0" presId="urn:microsoft.com/office/officeart/2008/layout/RadialCluster"/>
    <dgm:cxn modelId="{456DAA64-312C-4109-BF75-7A7225C0FDDC}" type="presParOf" srcId="{97DD3FB1-334A-43EE-88B3-291733B85281}" destId="{032E85EB-5BCE-458A-ABA9-1E67AABCD584}" srcOrd="1" destOrd="0" presId="urn:microsoft.com/office/officeart/2008/layout/RadialCluster"/>
    <dgm:cxn modelId="{248171AA-6745-4868-9818-780C490A8558}" type="presParOf" srcId="{97DD3FB1-334A-43EE-88B3-291733B85281}" destId="{1FC67FA8-3329-4FB0-B593-0E84A08B725E}" srcOrd="2" destOrd="0" presId="urn:microsoft.com/office/officeart/2008/layout/RadialCluster"/>
    <dgm:cxn modelId="{36EA296C-DD6E-467B-8EFD-82D0012A22DE}" type="presParOf" srcId="{97DD3FB1-334A-43EE-88B3-291733B85281}" destId="{62D872D1-1D72-48A2-873C-C5147D34A1A9}" srcOrd="3" destOrd="0" presId="urn:microsoft.com/office/officeart/2008/layout/RadialCluster"/>
    <dgm:cxn modelId="{ED67B4B8-5F48-4134-91F5-5679C24B0CCE}" type="presParOf" srcId="{97DD3FB1-334A-43EE-88B3-291733B85281}" destId="{0DC25CF1-F159-4C6D-9ADF-D2A75EA6BC3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04F7CB-4ACE-4482-B128-D0DEB058DEB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F619B-D24C-4639-8099-F29355318670}">
      <dgm:prSet phldrT="[Текст]" custT="1"/>
      <dgm:spPr/>
      <dgm:t>
        <a:bodyPr/>
        <a:lstStyle/>
        <a:p>
          <a:r>
            <a:rPr lang="ru-RU" sz="4000" dirty="0"/>
            <a:t>ЗАЯВКА</a:t>
          </a:r>
        </a:p>
      </dgm:t>
    </dgm:pt>
    <dgm:pt modelId="{FA8B4D68-04B3-4A2B-94DC-368D34BE2BA4}" type="parTrans" cxnId="{C7BCC0DA-61C2-46C5-A9D1-FF56DD380DF6}">
      <dgm:prSet/>
      <dgm:spPr/>
      <dgm:t>
        <a:bodyPr/>
        <a:lstStyle/>
        <a:p>
          <a:endParaRPr lang="ru-RU"/>
        </a:p>
      </dgm:t>
    </dgm:pt>
    <dgm:pt modelId="{5AC5C7B3-BA88-44B3-855A-84A2D0DFFAC6}" type="sibTrans" cxnId="{C7BCC0DA-61C2-46C5-A9D1-FF56DD380DF6}">
      <dgm:prSet/>
      <dgm:spPr/>
      <dgm:t>
        <a:bodyPr/>
        <a:lstStyle/>
        <a:p>
          <a:endParaRPr lang="ru-RU"/>
        </a:p>
      </dgm:t>
    </dgm:pt>
    <dgm:pt modelId="{6019250E-38CD-4AAC-9312-1F5950FF7BA1}">
      <dgm:prSet phldrT="[Текст]" custT="1"/>
      <dgm:spPr/>
      <dgm:t>
        <a:bodyPr/>
        <a:lstStyle/>
        <a:p>
          <a:r>
            <a:rPr lang="ru-RU" sz="2000" b="1" dirty="0"/>
            <a:t>Сопроводительное письмо</a:t>
          </a:r>
        </a:p>
        <a:p>
          <a:endParaRPr lang="ru-RU" sz="1400" dirty="0"/>
        </a:p>
      </dgm:t>
    </dgm:pt>
    <dgm:pt modelId="{CA72CA0A-A344-470C-A290-C42422ED8990}" type="parTrans" cxnId="{283E3EDA-5C2A-41C1-BA82-772DF9FD6355}">
      <dgm:prSet/>
      <dgm:spPr/>
      <dgm:t>
        <a:bodyPr/>
        <a:lstStyle/>
        <a:p>
          <a:endParaRPr lang="ru-RU"/>
        </a:p>
      </dgm:t>
    </dgm:pt>
    <dgm:pt modelId="{DEDCC62A-EC1C-49E1-BB6F-AB53762C5828}" type="sibTrans" cxnId="{283E3EDA-5C2A-41C1-BA82-772DF9FD6355}">
      <dgm:prSet/>
      <dgm:spPr/>
      <dgm:t>
        <a:bodyPr/>
        <a:lstStyle/>
        <a:p>
          <a:endParaRPr lang="ru-RU"/>
        </a:p>
      </dgm:t>
    </dgm:pt>
    <dgm:pt modelId="{4C367E26-7432-478F-9054-4195F095B325}">
      <dgm:prSet phldrT="[Текст]" custT="1"/>
      <dgm:spPr/>
      <dgm:t>
        <a:bodyPr/>
        <a:lstStyle/>
        <a:p>
          <a:r>
            <a:rPr lang="ru-RU" sz="2000" b="1" dirty="0"/>
            <a:t>Сведения о значениях показателей</a:t>
          </a:r>
          <a:br>
            <a:rPr lang="ru-RU" sz="2000" b="1" dirty="0"/>
          </a:br>
          <a:r>
            <a:rPr lang="ru-RU" sz="2000" b="1" dirty="0"/>
            <a:t>для оценки конкурсной заявки</a:t>
          </a:r>
        </a:p>
        <a:p>
          <a:endParaRPr lang="ru-RU" sz="1400" b="1" dirty="0"/>
        </a:p>
      </dgm:t>
    </dgm:pt>
    <dgm:pt modelId="{7DCBC45A-DF9F-44DE-AAF0-79527D7906A8}" type="parTrans" cxnId="{A46B658E-DDF5-42AD-8FD4-3CE397060665}">
      <dgm:prSet/>
      <dgm:spPr/>
      <dgm:t>
        <a:bodyPr/>
        <a:lstStyle/>
        <a:p>
          <a:endParaRPr lang="ru-RU"/>
        </a:p>
      </dgm:t>
    </dgm:pt>
    <dgm:pt modelId="{B7C9A13A-91CF-44FF-B646-51C9CD7D0498}" type="sibTrans" cxnId="{A46B658E-DDF5-42AD-8FD4-3CE397060665}">
      <dgm:prSet/>
      <dgm:spPr/>
      <dgm:t>
        <a:bodyPr/>
        <a:lstStyle/>
        <a:p>
          <a:endParaRPr lang="ru-RU"/>
        </a:p>
      </dgm:t>
    </dgm:pt>
    <dgm:pt modelId="{9CC022D5-7874-4EAE-93B9-129FF8AF3E16}">
      <dgm:prSet phldrT="[Текст]" custT="1"/>
      <dgm:spPr/>
      <dgm:t>
        <a:bodyPr/>
        <a:lstStyle/>
        <a:p>
          <a:pPr algn="l"/>
          <a:r>
            <a:rPr lang="ru-RU" sz="3800" dirty="0"/>
            <a:t>   Презентация </a:t>
          </a:r>
          <a:r>
            <a:rPr lang="ru-RU" sz="2000" dirty="0"/>
            <a:t>в формате </a:t>
          </a:r>
          <a:r>
            <a:rPr lang="en-US" sz="2000" dirty="0"/>
            <a:t>.</a:t>
          </a:r>
          <a:r>
            <a:rPr lang="en-US" sz="2000" dirty="0" err="1"/>
            <a:t>ppt</a:t>
          </a:r>
          <a:endParaRPr lang="ru-RU" sz="4000" dirty="0"/>
        </a:p>
      </dgm:t>
    </dgm:pt>
    <dgm:pt modelId="{72493E4A-BF4D-4A6D-9545-9507D3FFD5B9}" type="parTrans" cxnId="{AC423C13-BEEE-411C-805D-019B5BF53112}">
      <dgm:prSet/>
      <dgm:spPr/>
      <dgm:t>
        <a:bodyPr/>
        <a:lstStyle/>
        <a:p>
          <a:endParaRPr lang="ru-RU"/>
        </a:p>
      </dgm:t>
    </dgm:pt>
    <dgm:pt modelId="{92071E8D-51ED-4B50-83BB-64F64E7E49F4}" type="sibTrans" cxnId="{AC423C13-BEEE-411C-805D-019B5BF53112}">
      <dgm:prSet/>
      <dgm:spPr/>
      <dgm:t>
        <a:bodyPr/>
        <a:lstStyle/>
        <a:p>
          <a:endParaRPr lang="ru-RU"/>
        </a:p>
      </dgm:t>
    </dgm:pt>
    <dgm:pt modelId="{33D84ABD-D53A-49B0-B31E-879335681458}" type="pres">
      <dgm:prSet presAssocID="{E504F7CB-4ACE-4482-B128-D0DEB058DE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FB910-379B-49AC-8B54-15E532D51826}" type="pres">
      <dgm:prSet presAssocID="{829F619B-D24C-4639-8099-F29355318670}" presName="root1" presStyleCnt="0"/>
      <dgm:spPr/>
    </dgm:pt>
    <dgm:pt modelId="{295B0D92-E01F-4A52-BEEF-69C5470C85E8}" type="pres">
      <dgm:prSet presAssocID="{829F619B-D24C-4639-8099-F29355318670}" presName="LevelOneTextNode" presStyleLbl="node0" presStyleIdx="0" presStyleCnt="1" custScaleX="79551" custLinFactNeighborX="17565" custLinFactNeighborY="-3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21A928-CD47-4F0E-A6EA-C117826421DD}" type="pres">
      <dgm:prSet presAssocID="{829F619B-D24C-4639-8099-F29355318670}" presName="level2hierChild" presStyleCnt="0"/>
      <dgm:spPr/>
    </dgm:pt>
    <dgm:pt modelId="{F6D9DA76-5587-4648-BAB5-C07FACA05B6E}" type="pres">
      <dgm:prSet presAssocID="{CA72CA0A-A344-470C-A290-C42422ED899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D030532-A34C-4E39-961D-D3EBD0E38C37}" type="pres">
      <dgm:prSet presAssocID="{CA72CA0A-A344-470C-A290-C42422ED899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A5CB240-FC69-43E9-9FF9-F562E97A621F}" type="pres">
      <dgm:prSet presAssocID="{6019250E-38CD-4AAC-9312-1F5950FF7BA1}" presName="root2" presStyleCnt="0"/>
      <dgm:spPr/>
    </dgm:pt>
    <dgm:pt modelId="{82A8A5E8-FAD5-450D-B362-75C10168F233}" type="pres">
      <dgm:prSet presAssocID="{6019250E-38CD-4AAC-9312-1F5950FF7BA1}" presName="LevelTwoTextNode" presStyleLbl="node2" presStyleIdx="0" presStyleCnt="3" custAng="0" custScaleX="166710" custScaleY="167447" custLinFactNeighborX="-368" custLinFactNeighborY="5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7133EB-3820-4AC0-B42F-036207CE2158}" type="pres">
      <dgm:prSet presAssocID="{6019250E-38CD-4AAC-9312-1F5950FF7BA1}" presName="level3hierChild" presStyleCnt="0"/>
      <dgm:spPr/>
    </dgm:pt>
    <dgm:pt modelId="{15ABA9C9-8473-40B4-8A52-1B2C44048C68}" type="pres">
      <dgm:prSet presAssocID="{7DCBC45A-DF9F-44DE-AAF0-79527D7906A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E5473C5-B03E-4496-976B-73AFA4DEF7F9}" type="pres">
      <dgm:prSet presAssocID="{7DCBC45A-DF9F-44DE-AAF0-79527D7906A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17D44DF-2401-4BD4-9EA0-2164E6EB0C12}" type="pres">
      <dgm:prSet presAssocID="{4C367E26-7432-478F-9054-4195F095B325}" presName="root2" presStyleCnt="0"/>
      <dgm:spPr/>
    </dgm:pt>
    <dgm:pt modelId="{9F076AFD-CA20-4C49-8F49-47BACD8FDFAC}" type="pres">
      <dgm:prSet presAssocID="{4C367E26-7432-478F-9054-4195F095B325}" presName="LevelTwoTextNode" presStyleLbl="node2" presStyleIdx="1" presStyleCnt="3" custScaleX="167336" custScaleY="164758" custLinFactNeighborX="-368" custLinFactNeighborY="-15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635729-35E5-4ADD-988D-11CD82B614E9}" type="pres">
      <dgm:prSet presAssocID="{4C367E26-7432-478F-9054-4195F095B325}" presName="level3hierChild" presStyleCnt="0"/>
      <dgm:spPr/>
    </dgm:pt>
    <dgm:pt modelId="{2DFEC146-060F-4878-AFD8-E53B282754FD}" type="pres">
      <dgm:prSet presAssocID="{72493E4A-BF4D-4A6D-9545-9507D3FFD5B9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71C3EB2-161C-44CB-ABDC-0442A5105101}" type="pres">
      <dgm:prSet presAssocID="{72493E4A-BF4D-4A6D-9545-9507D3FFD5B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BD0F26C-D37A-4F46-994F-F128373C4601}" type="pres">
      <dgm:prSet presAssocID="{9CC022D5-7874-4EAE-93B9-129FF8AF3E16}" presName="root2" presStyleCnt="0"/>
      <dgm:spPr/>
    </dgm:pt>
    <dgm:pt modelId="{21662594-56B8-4A0B-9AA3-36FB8A4DCA21}" type="pres">
      <dgm:prSet presAssocID="{9CC022D5-7874-4EAE-93B9-129FF8AF3E16}" presName="LevelTwoTextNode" presStyleLbl="node2" presStyleIdx="2" presStyleCnt="3" custScaleX="257633" custScaleY="172005" custLinFactNeighborX="-368" custLinFactNeighborY="-40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4F402D-4549-441D-A58F-B16ACB9A431C}" type="pres">
      <dgm:prSet presAssocID="{9CC022D5-7874-4EAE-93B9-129FF8AF3E16}" presName="level3hierChild" presStyleCnt="0"/>
      <dgm:spPr/>
    </dgm:pt>
  </dgm:ptLst>
  <dgm:cxnLst>
    <dgm:cxn modelId="{A46B658E-DDF5-42AD-8FD4-3CE397060665}" srcId="{829F619B-D24C-4639-8099-F29355318670}" destId="{4C367E26-7432-478F-9054-4195F095B325}" srcOrd="1" destOrd="0" parTransId="{7DCBC45A-DF9F-44DE-AAF0-79527D7906A8}" sibTransId="{B7C9A13A-91CF-44FF-B646-51C9CD7D0498}"/>
    <dgm:cxn modelId="{142C65BE-F7B1-43AA-AB82-5EBDF97E9E28}" type="presOf" srcId="{9CC022D5-7874-4EAE-93B9-129FF8AF3E16}" destId="{21662594-56B8-4A0B-9AA3-36FB8A4DCA21}" srcOrd="0" destOrd="0" presId="urn:microsoft.com/office/officeart/2008/layout/HorizontalMultiLevelHierarchy"/>
    <dgm:cxn modelId="{4FD92A9A-C2F1-4942-9DC7-7DD18F455D9B}" type="presOf" srcId="{7DCBC45A-DF9F-44DE-AAF0-79527D7906A8}" destId="{8E5473C5-B03E-4496-976B-73AFA4DEF7F9}" srcOrd="1" destOrd="0" presId="urn:microsoft.com/office/officeart/2008/layout/HorizontalMultiLevelHierarchy"/>
    <dgm:cxn modelId="{1438AD9E-791A-4376-8AA4-9EE535C768E4}" type="presOf" srcId="{6019250E-38CD-4AAC-9312-1F5950FF7BA1}" destId="{82A8A5E8-FAD5-450D-B362-75C10168F233}" srcOrd="0" destOrd="0" presId="urn:microsoft.com/office/officeart/2008/layout/HorizontalMultiLevelHierarchy"/>
    <dgm:cxn modelId="{6FD29FA1-8348-4504-9E02-1C88E8C8EC07}" type="presOf" srcId="{4C367E26-7432-478F-9054-4195F095B325}" destId="{9F076AFD-CA20-4C49-8F49-47BACD8FDFAC}" srcOrd="0" destOrd="0" presId="urn:microsoft.com/office/officeart/2008/layout/HorizontalMultiLevelHierarchy"/>
    <dgm:cxn modelId="{0762813E-EAFC-467B-AF78-C1EEBA222847}" type="presOf" srcId="{72493E4A-BF4D-4A6D-9545-9507D3FFD5B9}" destId="{2DFEC146-060F-4878-AFD8-E53B282754FD}" srcOrd="0" destOrd="0" presId="urn:microsoft.com/office/officeart/2008/layout/HorizontalMultiLevelHierarchy"/>
    <dgm:cxn modelId="{C661A6FF-3DB9-41A7-B305-AAD349C82B1F}" type="presOf" srcId="{CA72CA0A-A344-470C-A290-C42422ED8990}" destId="{BD030532-A34C-4E39-961D-D3EBD0E38C37}" srcOrd="1" destOrd="0" presId="urn:microsoft.com/office/officeart/2008/layout/HorizontalMultiLevelHierarchy"/>
    <dgm:cxn modelId="{5889585C-D7BB-4547-A700-8DA829797F73}" type="presOf" srcId="{7DCBC45A-DF9F-44DE-AAF0-79527D7906A8}" destId="{15ABA9C9-8473-40B4-8A52-1B2C44048C68}" srcOrd="0" destOrd="0" presId="urn:microsoft.com/office/officeart/2008/layout/HorizontalMultiLevelHierarchy"/>
    <dgm:cxn modelId="{2ECA5F47-8834-4EE5-8EA2-8C21C4F6155C}" type="presOf" srcId="{72493E4A-BF4D-4A6D-9545-9507D3FFD5B9}" destId="{171C3EB2-161C-44CB-ABDC-0442A5105101}" srcOrd="1" destOrd="0" presId="urn:microsoft.com/office/officeart/2008/layout/HorizontalMultiLevelHierarchy"/>
    <dgm:cxn modelId="{360AF9B4-5BC7-402F-93E3-2B3BE9A43499}" type="presOf" srcId="{829F619B-D24C-4639-8099-F29355318670}" destId="{295B0D92-E01F-4A52-BEEF-69C5470C85E8}" srcOrd="0" destOrd="0" presId="urn:microsoft.com/office/officeart/2008/layout/HorizontalMultiLevelHierarchy"/>
    <dgm:cxn modelId="{283E3EDA-5C2A-41C1-BA82-772DF9FD6355}" srcId="{829F619B-D24C-4639-8099-F29355318670}" destId="{6019250E-38CD-4AAC-9312-1F5950FF7BA1}" srcOrd="0" destOrd="0" parTransId="{CA72CA0A-A344-470C-A290-C42422ED8990}" sibTransId="{DEDCC62A-EC1C-49E1-BB6F-AB53762C5828}"/>
    <dgm:cxn modelId="{F75CC027-9B50-4ED8-BDBD-9E70442B071E}" type="presOf" srcId="{CA72CA0A-A344-470C-A290-C42422ED8990}" destId="{F6D9DA76-5587-4648-BAB5-C07FACA05B6E}" srcOrd="0" destOrd="0" presId="urn:microsoft.com/office/officeart/2008/layout/HorizontalMultiLevelHierarchy"/>
    <dgm:cxn modelId="{C7BCC0DA-61C2-46C5-A9D1-FF56DD380DF6}" srcId="{E504F7CB-4ACE-4482-B128-D0DEB058DEB9}" destId="{829F619B-D24C-4639-8099-F29355318670}" srcOrd="0" destOrd="0" parTransId="{FA8B4D68-04B3-4A2B-94DC-368D34BE2BA4}" sibTransId="{5AC5C7B3-BA88-44B3-855A-84A2D0DFFAC6}"/>
    <dgm:cxn modelId="{AC423C13-BEEE-411C-805D-019B5BF53112}" srcId="{829F619B-D24C-4639-8099-F29355318670}" destId="{9CC022D5-7874-4EAE-93B9-129FF8AF3E16}" srcOrd="2" destOrd="0" parTransId="{72493E4A-BF4D-4A6D-9545-9507D3FFD5B9}" sibTransId="{92071E8D-51ED-4B50-83BB-64F64E7E49F4}"/>
    <dgm:cxn modelId="{BC4D780E-47D6-4A11-A4B6-7D512C5F4019}" type="presOf" srcId="{E504F7CB-4ACE-4482-B128-D0DEB058DEB9}" destId="{33D84ABD-D53A-49B0-B31E-879335681458}" srcOrd="0" destOrd="0" presId="urn:microsoft.com/office/officeart/2008/layout/HorizontalMultiLevelHierarchy"/>
    <dgm:cxn modelId="{92B16588-3A1D-4D39-82DA-E4E9C8652EC2}" type="presParOf" srcId="{33D84ABD-D53A-49B0-B31E-879335681458}" destId="{16DFB910-379B-49AC-8B54-15E532D51826}" srcOrd="0" destOrd="0" presId="urn:microsoft.com/office/officeart/2008/layout/HorizontalMultiLevelHierarchy"/>
    <dgm:cxn modelId="{1CFB2C0C-1451-4C0D-9D12-469B79F42560}" type="presParOf" srcId="{16DFB910-379B-49AC-8B54-15E532D51826}" destId="{295B0D92-E01F-4A52-BEEF-69C5470C85E8}" srcOrd="0" destOrd="0" presId="urn:microsoft.com/office/officeart/2008/layout/HorizontalMultiLevelHierarchy"/>
    <dgm:cxn modelId="{DC9DFA1B-61C2-49BF-93B8-628590A4C85D}" type="presParOf" srcId="{16DFB910-379B-49AC-8B54-15E532D51826}" destId="{AA21A928-CD47-4F0E-A6EA-C117826421DD}" srcOrd="1" destOrd="0" presId="urn:microsoft.com/office/officeart/2008/layout/HorizontalMultiLevelHierarchy"/>
    <dgm:cxn modelId="{0862559F-FB5F-4C09-AA34-63EDFA27929D}" type="presParOf" srcId="{AA21A928-CD47-4F0E-A6EA-C117826421DD}" destId="{F6D9DA76-5587-4648-BAB5-C07FACA05B6E}" srcOrd="0" destOrd="0" presId="urn:microsoft.com/office/officeart/2008/layout/HorizontalMultiLevelHierarchy"/>
    <dgm:cxn modelId="{1FD4F404-22F4-46F3-B47E-6E2F05A7FEBD}" type="presParOf" srcId="{F6D9DA76-5587-4648-BAB5-C07FACA05B6E}" destId="{BD030532-A34C-4E39-961D-D3EBD0E38C37}" srcOrd="0" destOrd="0" presId="urn:microsoft.com/office/officeart/2008/layout/HorizontalMultiLevelHierarchy"/>
    <dgm:cxn modelId="{C3611152-E939-4FD5-84C2-D5633F26318B}" type="presParOf" srcId="{AA21A928-CD47-4F0E-A6EA-C117826421DD}" destId="{6A5CB240-FC69-43E9-9FF9-F562E97A621F}" srcOrd="1" destOrd="0" presId="urn:microsoft.com/office/officeart/2008/layout/HorizontalMultiLevelHierarchy"/>
    <dgm:cxn modelId="{4B3D93CC-6530-47E5-8B4A-FFF34A5541BA}" type="presParOf" srcId="{6A5CB240-FC69-43E9-9FF9-F562E97A621F}" destId="{82A8A5E8-FAD5-450D-B362-75C10168F233}" srcOrd="0" destOrd="0" presId="urn:microsoft.com/office/officeart/2008/layout/HorizontalMultiLevelHierarchy"/>
    <dgm:cxn modelId="{85F7FC4E-D7A1-4DA6-971C-E5EEC265DC68}" type="presParOf" srcId="{6A5CB240-FC69-43E9-9FF9-F562E97A621F}" destId="{AC7133EB-3820-4AC0-B42F-036207CE2158}" srcOrd="1" destOrd="0" presId="urn:microsoft.com/office/officeart/2008/layout/HorizontalMultiLevelHierarchy"/>
    <dgm:cxn modelId="{E3EB269D-BDB3-4927-8B2A-87E172501EC2}" type="presParOf" srcId="{AA21A928-CD47-4F0E-A6EA-C117826421DD}" destId="{15ABA9C9-8473-40B4-8A52-1B2C44048C68}" srcOrd="2" destOrd="0" presId="urn:microsoft.com/office/officeart/2008/layout/HorizontalMultiLevelHierarchy"/>
    <dgm:cxn modelId="{C7571C4B-DF3C-4408-B3EF-49AFA2B8418E}" type="presParOf" srcId="{15ABA9C9-8473-40B4-8A52-1B2C44048C68}" destId="{8E5473C5-B03E-4496-976B-73AFA4DEF7F9}" srcOrd="0" destOrd="0" presId="urn:microsoft.com/office/officeart/2008/layout/HorizontalMultiLevelHierarchy"/>
    <dgm:cxn modelId="{456774A8-942D-4FBF-9569-F957DD15106E}" type="presParOf" srcId="{AA21A928-CD47-4F0E-A6EA-C117826421DD}" destId="{817D44DF-2401-4BD4-9EA0-2164E6EB0C12}" srcOrd="3" destOrd="0" presId="urn:microsoft.com/office/officeart/2008/layout/HorizontalMultiLevelHierarchy"/>
    <dgm:cxn modelId="{0A545849-3FE8-4EB3-AA8E-72A8251A7216}" type="presParOf" srcId="{817D44DF-2401-4BD4-9EA0-2164E6EB0C12}" destId="{9F076AFD-CA20-4C49-8F49-47BACD8FDFAC}" srcOrd="0" destOrd="0" presId="urn:microsoft.com/office/officeart/2008/layout/HorizontalMultiLevelHierarchy"/>
    <dgm:cxn modelId="{161A1FB8-2397-46DE-A6BB-E1B6D5DF5563}" type="presParOf" srcId="{817D44DF-2401-4BD4-9EA0-2164E6EB0C12}" destId="{3E635729-35E5-4ADD-988D-11CD82B614E9}" srcOrd="1" destOrd="0" presId="urn:microsoft.com/office/officeart/2008/layout/HorizontalMultiLevelHierarchy"/>
    <dgm:cxn modelId="{2962966D-07FE-4EF0-9ED8-C51834647EA9}" type="presParOf" srcId="{AA21A928-CD47-4F0E-A6EA-C117826421DD}" destId="{2DFEC146-060F-4878-AFD8-E53B282754FD}" srcOrd="4" destOrd="0" presId="urn:microsoft.com/office/officeart/2008/layout/HorizontalMultiLevelHierarchy"/>
    <dgm:cxn modelId="{6B56E309-7E4D-4AE0-A413-4AE9C65FDC9E}" type="presParOf" srcId="{2DFEC146-060F-4878-AFD8-E53B282754FD}" destId="{171C3EB2-161C-44CB-ABDC-0442A5105101}" srcOrd="0" destOrd="0" presId="urn:microsoft.com/office/officeart/2008/layout/HorizontalMultiLevelHierarchy"/>
    <dgm:cxn modelId="{12651B49-AB53-4929-8AEF-4EFD818E8C72}" type="presParOf" srcId="{AA21A928-CD47-4F0E-A6EA-C117826421DD}" destId="{5BD0F26C-D37A-4F46-994F-F128373C4601}" srcOrd="5" destOrd="0" presId="urn:microsoft.com/office/officeart/2008/layout/HorizontalMultiLevelHierarchy"/>
    <dgm:cxn modelId="{F43A4BB2-D531-4D54-9FD4-8CFAD8FB4B91}" type="presParOf" srcId="{5BD0F26C-D37A-4F46-994F-F128373C4601}" destId="{21662594-56B8-4A0B-9AA3-36FB8A4DCA21}" srcOrd="0" destOrd="0" presId="urn:microsoft.com/office/officeart/2008/layout/HorizontalMultiLevelHierarchy"/>
    <dgm:cxn modelId="{BE9AF10D-9E2D-45FB-883E-7738AFCB34C7}" type="presParOf" srcId="{5BD0F26C-D37A-4F46-994F-F128373C4601}" destId="{594F402D-4549-441D-A58F-B16ACB9A431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E8475-6FA5-4EDB-B3E0-E01D5AB2A392}">
      <dsp:nvSpPr>
        <dsp:cNvPr id="0" name=""/>
        <dsp:cNvSpPr/>
      </dsp:nvSpPr>
      <dsp:spPr>
        <a:xfrm>
          <a:off x="82904" y="1492870"/>
          <a:ext cx="7630535" cy="1341502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algn="ctr" defTabSz="1377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100" kern="1200" dirty="0"/>
            <a:t>Федеральный этап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10 заявок с макс. количеством баллов проходят экспертную оценку</a:t>
          </a:r>
        </a:p>
        <a:p>
          <a:pPr marL="0" lvl="0" algn="ctr" defTabSz="1377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/>
            <a:t>До 15 октября определяет победителей</a:t>
          </a:r>
        </a:p>
      </dsp:txBody>
      <dsp:txXfrm>
        <a:off x="148391" y="1558357"/>
        <a:ext cx="7499561" cy="1210528"/>
      </dsp:txXfrm>
    </dsp:sp>
    <dsp:sp modelId="{032E85EB-5BCE-458A-ABA9-1E67AABCD584}">
      <dsp:nvSpPr>
        <dsp:cNvPr id="0" name=""/>
        <dsp:cNvSpPr/>
      </dsp:nvSpPr>
      <dsp:spPr>
        <a:xfrm rot="16192797">
          <a:off x="3588640" y="1185389"/>
          <a:ext cx="6149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49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67FA8-3329-4FB0-B593-0E84A08B725E}">
      <dsp:nvSpPr>
        <dsp:cNvPr id="0" name=""/>
        <dsp:cNvSpPr/>
      </dsp:nvSpPr>
      <dsp:spPr>
        <a:xfrm>
          <a:off x="2" y="-42642"/>
          <a:ext cx="7789022" cy="920550"/>
        </a:xfrm>
        <a:prstGeom prst="roundRect">
          <a:avLst/>
        </a:prstGeom>
        <a:solidFill>
          <a:srgbClr val="3F79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Региональный (проводится в соответствии с правовыми актами субъектов, победители по каждой номинации и каждой категории участников)</a:t>
          </a:r>
        </a:p>
      </dsp:txBody>
      <dsp:txXfrm>
        <a:off x="44940" y="2296"/>
        <a:ext cx="7699146" cy="830674"/>
      </dsp:txXfrm>
    </dsp:sp>
    <dsp:sp modelId="{62D872D1-1D72-48A2-873C-C5147D34A1A9}">
      <dsp:nvSpPr>
        <dsp:cNvPr id="0" name=""/>
        <dsp:cNvSpPr/>
      </dsp:nvSpPr>
      <dsp:spPr>
        <a:xfrm rot="5406576">
          <a:off x="3548509" y="3182086"/>
          <a:ext cx="6954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54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25CF1-F159-4C6D-9ADF-D2A75EA6BC32}">
      <dsp:nvSpPr>
        <dsp:cNvPr id="0" name=""/>
        <dsp:cNvSpPr/>
      </dsp:nvSpPr>
      <dsp:spPr>
        <a:xfrm>
          <a:off x="2" y="3529800"/>
          <a:ext cx="7789022" cy="1092692"/>
        </a:xfrm>
        <a:prstGeom prst="roundRect">
          <a:avLst/>
        </a:prstGeom>
        <a:solidFill>
          <a:srgbClr val="3F79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Рекомендация Ассоциации «Единое общероссийское объединение муниципальных образований (Конгресс)» или Общероссийской общественной организации «Всероссийский Совет местного самоуправления») </a:t>
          </a:r>
        </a:p>
      </dsp:txBody>
      <dsp:txXfrm>
        <a:off x="53343" y="3583141"/>
        <a:ext cx="7682340" cy="986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EC146-060F-4878-AFD8-E53B282754FD}">
      <dsp:nvSpPr>
        <dsp:cNvPr id="0" name=""/>
        <dsp:cNvSpPr/>
      </dsp:nvSpPr>
      <dsp:spPr>
        <a:xfrm>
          <a:off x="834254" y="2825197"/>
          <a:ext cx="400223" cy="1438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111" y="0"/>
              </a:lnTo>
              <a:lnTo>
                <a:pt x="200111" y="1438229"/>
              </a:lnTo>
              <a:lnTo>
                <a:pt x="400223" y="14382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97043" y="3506990"/>
        <a:ext cx="74643" cy="74643"/>
      </dsp:txXfrm>
    </dsp:sp>
    <dsp:sp modelId="{15ABA9C9-8473-40B4-8A52-1B2C44048C68}">
      <dsp:nvSpPr>
        <dsp:cNvPr id="0" name=""/>
        <dsp:cNvSpPr/>
      </dsp:nvSpPr>
      <dsp:spPr>
        <a:xfrm>
          <a:off x="834254" y="2779477"/>
          <a:ext cx="4002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0111" y="45720"/>
              </a:lnTo>
              <a:lnTo>
                <a:pt x="200111" y="46291"/>
              </a:lnTo>
              <a:lnTo>
                <a:pt x="400223" y="46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24360" y="2815191"/>
        <a:ext cx="20011" cy="20011"/>
      </dsp:txXfrm>
    </dsp:sp>
    <dsp:sp modelId="{F6D9DA76-5587-4648-BAB5-C07FACA05B6E}">
      <dsp:nvSpPr>
        <dsp:cNvPr id="0" name=""/>
        <dsp:cNvSpPr/>
      </dsp:nvSpPr>
      <dsp:spPr>
        <a:xfrm>
          <a:off x="834254" y="1370631"/>
          <a:ext cx="400223" cy="1454565"/>
        </a:xfrm>
        <a:custGeom>
          <a:avLst/>
          <a:gdLst/>
          <a:ahLst/>
          <a:cxnLst/>
          <a:rect l="0" t="0" r="0" b="0"/>
          <a:pathLst>
            <a:path>
              <a:moveTo>
                <a:pt x="0" y="1454565"/>
              </a:moveTo>
              <a:lnTo>
                <a:pt x="200111" y="1454565"/>
              </a:lnTo>
              <a:lnTo>
                <a:pt x="200111" y="0"/>
              </a:lnTo>
              <a:lnTo>
                <a:pt x="40022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96650" y="2060198"/>
        <a:ext cx="75431" cy="75431"/>
      </dsp:txXfrm>
    </dsp:sp>
    <dsp:sp modelId="{295B0D92-E01F-4A52-BEEF-69C5470C85E8}">
      <dsp:nvSpPr>
        <dsp:cNvPr id="0" name=""/>
        <dsp:cNvSpPr/>
      </dsp:nvSpPr>
      <dsp:spPr>
        <a:xfrm rot="16200000">
          <a:off x="-1754821" y="2485248"/>
          <a:ext cx="4498253" cy="679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ЗАЯВКА</a:t>
          </a:r>
        </a:p>
      </dsp:txBody>
      <dsp:txXfrm>
        <a:off x="-1754821" y="2485248"/>
        <a:ext cx="4498253" cy="679897"/>
      </dsp:txXfrm>
    </dsp:sp>
    <dsp:sp modelId="{82A8A5E8-FAD5-450D-B362-75C10168F233}">
      <dsp:nvSpPr>
        <dsp:cNvPr id="0" name=""/>
        <dsp:cNvSpPr/>
      </dsp:nvSpPr>
      <dsp:spPr>
        <a:xfrm>
          <a:off x="1234477" y="655073"/>
          <a:ext cx="4673400" cy="1431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Сопроводительное письмо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234477" y="655073"/>
        <a:ext cx="4673400" cy="1431116"/>
      </dsp:txXfrm>
    </dsp:sp>
    <dsp:sp modelId="{9F076AFD-CA20-4C49-8F49-47BACD8FDFAC}">
      <dsp:nvSpPr>
        <dsp:cNvPr id="0" name=""/>
        <dsp:cNvSpPr/>
      </dsp:nvSpPr>
      <dsp:spPr>
        <a:xfrm>
          <a:off x="1234477" y="2121701"/>
          <a:ext cx="4690949" cy="1408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Сведения о значениях показателей</a:t>
          </a:r>
          <a:br>
            <a:rPr lang="ru-RU" sz="2000" b="1" kern="1200" dirty="0"/>
          </a:br>
          <a:r>
            <a:rPr lang="ru-RU" sz="2000" b="1" kern="1200" dirty="0"/>
            <a:t>для оценки конкурсной заявки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1234477" y="2121701"/>
        <a:ext cx="4690949" cy="1408134"/>
      </dsp:txXfrm>
    </dsp:sp>
    <dsp:sp modelId="{21662594-56B8-4A0B-9AA3-36FB8A4DCA21}">
      <dsp:nvSpPr>
        <dsp:cNvPr id="0" name=""/>
        <dsp:cNvSpPr/>
      </dsp:nvSpPr>
      <dsp:spPr>
        <a:xfrm>
          <a:off x="1234477" y="3528390"/>
          <a:ext cx="7222255" cy="1470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   Презентация </a:t>
          </a:r>
          <a:r>
            <a:rPr lang="ru-RU" sz="2000" kern="1200" dirty="0"/>
            <a:t>в формате </a:t>
          </a:r>
          <a:r>
            <a:rPr lang="en-US" sz="2000" kern="1200" dirty="0"/>
            <a:t>.</a:t>
          </a:r>
          <a:r>
            <a:rPr lang="en-US" sz="2000" kern="1200" dirty="0" err="1"/>
            <a:t>ppt</a:t>
          </a:r>
          <a:endParaRPr lang="ru-RU" sz="4000" kern="1200" dirty="0"/>
        </a:p>
      </dsp:txBody>
      <dsp:txXfrm>
        <a:off x="1234477" y="3528390"/>
        <a:ext cx="7222255" cy="1470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E03C1-5383-494C-870F-FB1E92F19194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AAB4B-D195-4625-AFB9-E09567A58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8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53CA-BDDC-4236-8C74-84D8E05A8D64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E201-17F2-4FE3-A93A-29A47203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8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A30B-2F52-4F3D-8D66-476B93388017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E201-17F2-4FE3-A93A-29A47203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002E-8813-48DA-835F-30293BD2EC32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E201-17F2-4FE3-A93A-29A47203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6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02A2-B2BE-4486-9C42-1B42B1191F6D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E201-17F2-4FE3-A93A-29A47203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7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0D51-48AA-4E27-989B-356C743C8F30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E201-17F2-4FE3-A93A-29A47203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9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636-20D5-4A62-815B-E67DA92DE67A}" type="datetime1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E201-17F2-4FE3-A93A-29A47203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0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81AD-3F25-4853-8432-172F7F7ABAC6}" type="datetime1">
              <a:rPr lang="ru-RU" smtClean="0"/>
              <a:t>31.05.2023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E201-17F2-4FE3-A93A-29A47203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1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72B7-B539-49A0-96BC-20F00AE5D713}" type="datetime1">
              <a:rPr lang="ru-RU" smtClean="0"/>
              <a:t>31.05.2023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E201-17F2-4FE3-A93A-29A47203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0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1755-8FA8-4F21-8F04-D219B7F673A8}" type="datetime1">
              <a:rPr lang="ru-RU" smtClean="0"/>
              <a:t>31.05.2023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E201-17F2-4FE3-A93A-29A47203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9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E0D4-6D54-4B81-B4EC-ACC672CF0579}" type="datetime1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E201-17F2-4FE3-A93A-29A47203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1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2EF9-6ADC-401C-884A-6C3BCE9A5D84}" type="datetime1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E201-17F2-4FE3-A93A-29A47203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2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4AD5-A39B-4D77-A6B4-A0FF4470241F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E201-17F2-4FE3-A93A-29A472038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8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4L6wNGzzP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fadn.gov.ru/otkritoe-agenstvo/luchshaya-municzipalnaya-praktika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589918-AE7E-4BF3-9428-DC5B88C06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07997" y="1923691"/>
            <a:ext cx="6242969" cy="1586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>
                <a:solidFill>
                  <a:schemeClr val="bg1"/>
                </a:solidFill>
                <a:latin typeface="Montserrat" panose="00000500000000000000" pitchFamily="2" charset="-52"/>
              </a:rPr>
              <a:t>Всероссийский конкурс </a:t>
            </a:r>
            <a:br>
              <a:rPr lang="ru-RU" sz="200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000">
                <a:solidFill>
                  <a:schemeClr val="bg1"/>
                </a:solidFill>
                <a:latin typeface="Montserrat" panose="00000500000000000000" pitchFamily="2" charset="-52"/>
              </a:rPr>
              <a:t>«Лучшая муниципальная практика</a:t>
            </a:r>
            <a:r>
              <a:rPr lang="ru-RU" sz="2000" smtClean="0">
                <a:solidFill>
                  <a:schemeClr val="bg1"/>
                </a:solidFill>
                <a:latin typeface="Montserrat" panose="00000500000000000000" pitchFamily="2" charset="-52"/>
              </a:rPr>
              <a:t>»</a:t>
            </a: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07997" y="3714180"/>
            <a:ext cx="6849014" cy="2403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>
                <a:solidFill>
                  <a:prstClr val="white"/>
                </a:solidFill>
                <a:latin typeface="Montserrat" panose="00000500000000000000"/>
                <a:ea typeface="Verdana" panose="020B0604030504040204" pitchFamily="34" charset="0"/>
                <a:cs typeface="Verdana" panose="020B0604030504040204" pitchFamily="34" charset="0"/>
              </a:rPr>
              <a:t>номинация </a:t>
            </a:r>
            <a:r>
              <a:rPr lang="ru-RU" b="1">
                <a:solidFill>
                  <a:prstClr val="white"/>
                </a:solidFill>
                <a:latin typeface="Montserrat" panose="0000050000000000000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>
                <a:solidFill>
                  <a:prstClr val="white"/>
                </a:solidFill>
                <a:latin typeface="Montserrat" panose="0000050000000000000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>
                <a:solidFill>
                  <a:prstClr val="white"/>
                </a:solidFill>
                <a:latin typeface="Montserrat" panose="00000500000000000000"/>
                <a:ea typeface="Verdana" panose="020B0604030504040204" pitchFamily="34" charset="0"/>
                <a:cs typeface="Verdana" panose="020B0604030504040204" pitchFamily="34" charset="0"/>
              </a:rPr>
              <a:t>«Укрепление межнационального мира и </a:t>
            </a:r>
            <a:r>
              <a:rPr lang="ru-RU" sz="2000" b="1" smtClean="0">
                <a:solidFill>
                  <a:prstClr val="white"/>
                </a:solidFill>
                <a:latin typeface="Montserrat" panose="00000500000000000000"/>
                <a:ea typeface="Verdana" panose="020B0604030504040204" pitchFamily="34" charset="0"/>
                <a:cs typeface="Verdana" panose="020B0604030504040204" pitchFamily="34" charset="0"/>
              </a:rPr>
              <a:t>согласия</a:t>
            </a:r>
            <a:r>
              <a:rPr lang="ru-RU" sz="2000" b="1">
                <a:solidFill>
                  <a:prstClr val="white"/>
                </a:solidFill>
                <a:latin typeface="Montserrat" panose="0000050000000000000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000" b="1" smtClean="0">
                <a:solidFill>
                  <a:prstClr val="white"/>
                </a:solidFill>
                <a:latin typeface="Montserrat" panose="00000500000000000000"/>
                <a:ea typeface="Verdana" panose="020B0604030504040204" pitchFamily="34" charset="0"/>
                <a:cs typeface="Verdana" panose="020B0604030504040204" pitchFamily="34" charset="0"/>
              </a:rPr>
              <a:t>реализация </a:t>
            </a:r>
            <a:r>
              <a:rPr lang="ru-RU" sz="2000" b="1">
                <a:solidFill>
                  <a:prstClr val="white"/>
                </a:solidFill>
                <a:latin typeface="Montserrat" panose="00000500000000000000"/>
                <a:ea typeface="Verdana" panose="020B0604030504040204" pitchFamily="34" charset="0"/>
                <a:cs typeface="Verdana" panose="020B0604030504040204" pitchFamily="34" charset="0"/>
              </a:rPr>
              <a:t>иных мероприятий </a:t>
            </a:r>
            <a:br>
              <a:rPr lang="ru-RU" sz="2000" b="1">
                <a:solidFill>
                  <a:prstClr val="white"/>
                </a:solidFill>
                <a:latin typeface="Montserrat" panose="0000050000000000000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>
                <a:solidFill>
                  <a:prstClr val="white"/>
                </a:solidFill>
                <a:latin typeface="Montserrat" panose="00000500000000000000"/>
                <a:ea typeface="Verdana" panose="020B0604030504040204" pitchFamily="34" charset="0"/>
                <a:cs typeface="Verdana" panose="020B0604030504040204" pitchFamily="34" charset="0"/>
              </a:rPr>
              <a:t>в сфере национальной политики </a:t>
            </a:r>
            <a:r>
              <a:rPr lang="ru-RU" sz="2000" b="1" smtClean="0">
                <a:solidFill>
                  <a:prstClr val="white"/>
                </a:solidFill>
                <a:latin typeface="Montserrat" panose="0000050000000000000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000" b="1">
                <a:solidFill>
                  <a:prstClr val="white"/>
                </a:solidFill>
                <a:latin typeface="Montserrat" panose="00000500000000000000"/>
                <a:ea typeface="Verdana" panose="020B0604030504040204" pitchFamily="34" charset="0"/>
                <a:cs typeface="Verdana" panose="020B0604030504040204" pitchFamily="34" charset="0"/>
              </a:rPr>
              <a:t>муниципальном уровне»</a:t>
            </a:r>
            <a:br>
              <a:rPr lang="ru-RU" sz="2000" b="1">
                <a:solidFill>
                  <a:prstClr val="white"/>
                </a:solidFill>
                <a:latin typeface="Montserrat" panose="0000050000000000000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>
                <a:solidFill>
                  <a:prstClr val="white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>
                <a:solidFill>
                  <a:prstClr val="white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b="1" i="1" smtClean="0">
                <a:solidFill>
                  <a:prstClr val="white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Брянская область, 1 июня </a:t>
            </a:r>
            <a:r>
              <a:rPr lang="ru-RU" sz="1800" b="1" i="1" smtClean="0">
                <a:solidFill>
                  <a:prstClr val="white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</a:t>
            </a:r>
            <a:r>
              <a:rPr lang="ru-RU" sz="1800" b="1" i="1">
                <a:solidFill>
                  <a:prstClr val="white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br>
              <a:rPr lang="ru-RU" sz="1800" b="1" i="1">
                <a:solidFill>
                  <a:prstClr val="white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3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" y="1193185"/>
            <a:ext cx="9115085" cy="5095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956" y="447691"/>
            <a:ext cx="290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Магнитогорск</a:t>
            </a:r>
            <a:endParaRPr lang="ru-RU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8772"/>
            <a:ext cx="370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Челябинск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90140"/>
            <a:ext cx="8041775" cy="45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698" y="461446"/>
            <a:ext cx="428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Челябинск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98" y="1263534"/>
            <a:ext cx="7699430" cy="43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5" y="561452"/>
            <a:ext cx="286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Челябинск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73439"/>
            <a:ext cx="8154287" cy="45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46866"/>
            <a:ext cx="5494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Засечный</a:t>
            </a:r>
            <a:r>
              <a:rPr kumimoji="0" lang="ru-RU" sz="22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сельсовет (Пензенская область)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0" y="1071723"/>
            <a:ext cx="7700533" cy="4331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897" y="5743349"/>
            <a:ext cx="779733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3"/>
              </a:rPr>
              <a:t>https://</a:t>
            </a:r>
            <a:r>
              <a:rPr lang="en-US" smtClean="0">
                <a:solidFill>
                  <a:schemeClr val="bg1"/>
                </a:solidFill>
                <a:hlinkClick r:id="rId3"/>
              </a:rPr>
              <a:t>www.youtube.com/watch?v=j4L6wNGzzP0</a:t>
            </a:r>
            <a:r>
              <a:rPr lang="ru-RU" smtClean="0">
                <a:solidFill>
                  <a:schemeClr val="bg1"/>
                </a:solidFill>
              </a:rPr>
              <a:t> </a:t>
            </a: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9801"/>
            <a:ext cx="625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Помоздино (Республика Коми)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884" y="1230284"/>
            <a:ext cx="34611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Танцевальная традиция вычегодских коми «Помоздинский шен»</a:t>
            </a:r>
          </a:p>
          <a:p>
            <a:r>
              <a:rPr lang="ru-RU" smtClean="0">
                <a:solidFill>
                  <a:schemeClr val="bg1"/>
                </a:solidFill>
              </a:rPr>
              <a:t>Танец </a:t>
            </a:r>
            <a:r>
              <a:rPr lang="ru-RU">
                <a:solidFill>
                  <a:schemeClr val="bg1"/>
                </a:solidFill>
              </a:rPr>
              <a:t>«Шен» – локальная игровая разновидность кадрили, бытующая в селениях «Помоздинского куста» Усть-Куломского района Республики Коми. Танец состоит из шести фигур, следующих без пауз и объявлений, одна за другой, что создаёт картину непрерывного движения. Каждая пара вступает в танец, не дожидаясь окончания фигуры предыдущей парой. Возникает своеобразный хореографический «канон».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000" y="1960082"/>
            <a:ext cx="5096962" cy="33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68885"/>
            <a:ext cx="657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Владимир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43021"/>
            <a:ext cx="7668344" cy="50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8229600" cy="4591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457200" y="620688"/>
          <a:ext cx="8471284" cy="5956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1709996"/>
            <a:ext cx="548688" cy="2139881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6920888" y="1535112"/>
            <a:ext cx="2115354" cy="2297281"/>
          </a:xfrm>
          <a:prstGeom prst="ellips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50800" dir="5400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Подписывает глава МО, согласовывает высшее должностное лицо субъекта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или его заместитель</a:t>
            </a:r>
            <a:endParaRPr kumimoji="0" lang="ru-RU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4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60032" y="1124743"/>
            <a:ext cx="3894584" cy="50686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200" u="sng" dirty="0" smtClean="0">
                <a:solidFill>
                  <a:prstClr val="white"/>
                </a:solidFill>
              </a:rPr>
              <a:t>Презентация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25 </a:t>
            </a:r>
            <a:r>
              <a:rPr lang="ru-RU" sz="2000" dirty="0">
                <a:solidFill>
                  <a:schemeClr val="bg1"/>
                </a:solidFill>
              </a:rPr>
              <a:t>- 30 </a:t>
            </a:r>
            <a:r>
              <a:rPr lang="ru-RU" sz="2000" dirty="0" smtClean="0">
                <a:solidFill>
                  <a:schemeClr val="bg1"/>
                </a:solidFill>
              </a:rPr>
              <a:t>слайдов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не </a:t>
            </a:r>
            <a:r>
              <a:rPr lang="ru-RU" sz="2000" dirty="0">
                <a:solidFill>
                  <a:schemeClr val="bg1"/>
                </a:solidFill>
              </a:rPr>
              <a:t>дублирует, а иллюстрирует «Сведения...»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не </a:t>
            </a:r>
            <a:r>
              <a:rPr lang="ru-RU" sz="2000" dirty="0">
                <a:solidFill>
                  <a:schemeClr val="bg1"/>
                </a:solidFill>
              </a:rPr>
              <a:t>стоит давать несколько однотипных фотографий с одного </a:t>
            </a:r>
            <a:r>
              <a:rPr lang="ru-RU" sz="2000" dirty="0" smtClean="0">
                <a:solidFill>
                  <a:schemeClr val="bg1"/>
                </a:solidFill>
              </a:rPr>
              <a:t>мероприятия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bg1"/>
                </a:solidFill>
              </a:rPr>
              <a:t>к фотографиям рекомендуется сделать расширенные </a:t>
            </a:r>
            <a:r>
              <a:rPr lang="ru-RU" sz="2000" dirty="0" smtClean="0">
                <a:solidFill>
                  <a:schemeClr val="bg1"/>
                </a:solidFill>
              </a:rPr>
              <a:t>подписи 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можно использовать </a:t>
            </a:r>
            <a:r>
              <a:rPr lang="ru-RU" sz="2000" dirty="0">
                <a:solidFill>
                  <a:schemeClr val="bg1"/>
                </a:solidFill>
              </a:rPr>
              <a:t>карты, схемы, диаграммы, таблицы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схемы </a:t>
            </a:r>
            <a:r>
              <a:rPr lang="ru-RU" sz="2000" dirty="0">
                <a:solidFill>
                  <a:schemeClr val="bg1"/>
                </a:solidFill>
              </a:rPr>
              <a:t>должны прояснять ситуацию, </a:t>
            </a:r>
            <a:r>
              <a:rPr lang="ru-RU" sz="2000" dirty="0" smtClean="0">
                <a:solidFill>
                  <a:schemeClr val="bg1"/>
                </a:solidFill>
              </a:rPr>
              <a:t> а </a:t>
            </a:r>
            <a:r>
              <a:rPr lang="ru-RU" sz="2000" dirty="0">
                <a:solidFill>
                  <a:schemeClr val="bg1"/>
                </a:solidFill>
              </a:rPr>
              <a:t>не запутывать.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Не </a:t>
            </a:r>
            <a:r>
              <a:rPr lang="ru-RU" sz="2000" dirty="0">
                <a:solidFill>
                  <a:schemeClr val="bg1"/>
                </a:solidFill>
              </a:rPr>
              <a:t>использовать видео и </a:t>
            </a:r>
            <a:r>
              <a:rPr lang="ru-RU" sz="2000" dirty="0" err="1" smtClean="0">
                <a:solidFill>
                  <a:schemeClr val="bg1"/>
                </a:solidFill>
              </a:rPr>
              <a:t>флеш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084338"/>
            <a:ext cx="38884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Сведения о значениях показателей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Основные сведения по муниципальному образованию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Категория участника, сведения о населении, миграционной ситуации, этническом составе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II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Описание практики:</a:t>
            </a:r>
            <a:endParaRPr kumimoji="0" lang="ru-RU" sz="20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Цели и задачи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Краткое описание («дорожная карта»)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Участники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Эффект от реализации практики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5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942410"/>
            <a:ext cx="9144000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9061"/>
            <a:ext cx="8028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Сведения о значениях показателей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000641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ru-RU" smtClean="0">
                <a:solidFill>
                  <a:schemeClr val="bg1"/>
                </a:solidFill>
              </a:rPr>
              <a:t>Основные </a:t>
            </a:r>
            <a:r>
              <a:rPr lang="ru-RU">
                <a:solidFill>
                  <a:schemeClr val="bg1"/>
                </a:solidFill>
              </a:rPr>
              <a:t>сведения по муниципальному </a:t>
            </a:r>
            <a:r>
              <a:rPr lang="ru-RU" smtClean="0">
                <a:solidFill>
                  <a:schemeClr val="bg1"/>
                </a:solidFill>
              </a:rPr>
              <a:t>образованию</a:t>
            </a:r>
          </a:p>
          <a:p>
            <a:endParaRPr lang="ru-RU" sz="1400">
              <a:solidFill>
                <a:schemeClr val="bg1"/>
              </a:solidFill>
            </a:endParaRPr>
          </a:p>
          <a:p>
            <a:r>
              <a:rPr lang="ru-RU" sz="1400" u="sng">
                <a:solidFill>
                  <a:schemeClr val="bg1"/>
                </a:solidFill>
              </a:rPr>
              <a:t>1.1. Тип </a:t>
            </a:r>
            <a:r>
              <a:rPr lang="ru-RU" sz="1400" u="sng" smtClean="0">
                <a:solidFill>
                  <a:schemeClr val="bg1"/>
                </a:solidFill>
              </a:rPr>
              <a:t> муниципального образования</a:t>
            </a:r>
            <a:endParaRPr lang="ru-RU" sz="1400" u="sng">
              <a:solidFill>
                <a:schemeClr val="bg1"/>
              </a:solidFill>
            </a:endParaRPr>
          </a:p>
          <a:p>
            <a:endParaRPr lang="ru-RU" sz="1400">
              <a:solidFill>
                <a:schemeClr val="bg1"/>
              </a:solidFill>
            </a:endParaRPr>
          </a:p>
          <a:p>
            <a:r>
              <a:rPr lang="ru-RU" sz="1400" smtClean="0">
                <a:solidFill>
                  <a:schemeClr val="bg1"/>
                </a:solidFill>
              </a:rPr>
              <a:t>1 категория:  муниципальный округ, городской </a:t>
            </a:r>
            <a:r>
              <a:rPr lang="ru-RU" sz="1400">
                <a:solidFill>
                  <a:schemeClr val="bg1"/>
                </a:solidFill>
              </a:rPr>
              <a:t>округ (городской округ с внутригородским делением</a:t>
            </a:r>
            <a:r>
              <a:rPr lang="ru-RU" sz="1400" smtClean="0">
                <a:solidFill>
                  <a:schemeClr val="bg1"/>
                </a:solidFill>
              </a:rPr>
              <a:t>), городское </a:t>
            </a:r>
            <a:r>
              <a:rPr lang="ru-RU" sz="1400">
                <a:solidFill>
                  <a:schemeClr val="bg1"/>
                </a:solidFill>
              </a:rPr>
              <a:t>поселение	</a:t>
            </a:r>
            <a:endParaRPr lang="ru-RU" sz="1400" smtClean="0">
              <a:solidFill>
                <a:schemeClr val="bg1"/>
              </a:solidFill>
            </a:endParaRPr>
          </a:p>
          <a:p>
            <a:r>
              <a:rPr lang="ru-RU" sz="1400" smtClean="0">
                <a:solidFill>
                  <a:schemeClr val="bg1"/>
                </a:solidFill>
              </a:rPr>
              <a:t>2 категория:  сельское </a:t>
            </a:r>
            <a:r>
              <a:rPr lang="ru-RU" sz="1400">
                <a:solidFill>
                  <a:schemeClr val="bg1"/>
                </a:solidFill>
              </a:rPr>
              <a:t>поселение	</a:t>
            </a:r>
          </a:p>
          <a:p>
            <a:endParaRPr lang="ru-RU" sz="1400">
              <a:solidFill>
                <a:schemeClr val="bg1"/>
              </a:solidFill>
            </a:endParaRPr>
          </a:p>
          <a:p>
            <a:r>
              <a:rPr lang="ru-RU" sz="1400" u="sng">
                <a:solidFill>
                  <a:schemeClr val="bg1"/>
                </a:solidFill>
              </a:rPr>
              <a:t>1.2. Население</a:t>
            </a:r>
          </a:p>
          <a:p>
            <a:endParaRPr lang="ru-RU" sz="1400">
              <a:solidFill>
                <a:schemeClr val="bg1"/>
              </a:solidFill>
            </a:endParaRPr>
          </a:p>
          <a:p>
            <a:r>
              <a:rPr lang="ru-RU" sz="1400">
                <a:solidFill>
                  <a:schemeClr val="bg1"/>
                </a:solidFill>
              </a:rPr>
              <a:t>Количество физических лиц, зарегистрированных по месту жительства (пребывания) в муниципальном </a:t>
            </a:r>
            <a:r>
              <a:rPr lang="ru-RU" sz="1400" smtClean="0">
                <a:solidFill>
                  <a:schemeClr val="bg1"/>
                </a:solidFill>
              </a:rPr>
              <a:t>образовании</a:t>
            </a:r>
            <a:endParaRPr lang="ru-RU" sz="1400">
              <a:solidFill>
                <a:schemeClr val="bg1"/>
              </a:solidFill>
            </a:endParaRPr>
          </a:p>
          <a:p>
            <a:endParaRPr lang="ru-RU" sz="1400">
              <a:solidFill>
                <a:schemeClr val="bg1"/>
              </a:solidFill>
            </a:endParaRPr>
          </a:p>
          <a:p>
            <a:r>
              <a:rPr lang="ru-RU" sz="1400" u="sng">
                <a:solidFill>
                  <a:schemeClr val="bg1"/>
                </a:solidFill>
              </a:rPr>
              <a:t>1.3. Мигранты</a:t>
            </a:r>
          </a:p>
          <a:p>
            <a:endParaRPr lang="ru-RU" sz="1400">
              <a:solidFill>
                <a:schemeClr val="bg1"/>
              </a:solidFill>
            </a:endParaRPr>
          </a:p>
          <a:p>
            <a:r>
              <a:rPr lang="ru-RU" sz="1400">
                <a:solidFill>
                  <a:schemeClr val="bg1"/>
                </a:solidFill>
              </a:rPr>
              <a:t>Количество иностранных граждан, зарегистрированных по месту жительства (пребывания) в муниципальном образовании	</a:t>
            </a:r>
          </a:p>
          <a:p>
            <a:endParaRPr lang="ru-RU" sz="1400" smtClean="0">
              <a:solidFill>
                <a:schemeClr val="bg1"/>
              </a:solidFill>
            </a:endParaRPr>
          </a:p>
          <a:p>
            <a:r>
              <a:rPr lang="ru-RU" sz="1400" u="sng" smtClean="0">
                <a:solidFill>
                  <a:schemeClr val="bg1"/>
                </a:solidFill>
              </a:rPr>
              <a:t>1.4</a:t>
            </a:r>
            <a:r>
              <a:rPr lang="ru-RU" sz="1400" u="sng">
                <a:solidFill>
                  <a:schemeClr val="bg1"/>
                </a:solidFill>
              </a:rPr>
              <a:t>. Национальный </a:t>
            </a:r>
            <a:r>
              <a:rPr lang="ru-RU" sz="1400" u="sng" smtClean="0">
                <a:solidFill>
                  <a:schemeClr val="bg1"/>
                </a:solidFill>
              </a:rPr>
              <a:t>состав</a:t>
            </a:r>
            <a:endParaRPr lang="ru-RU" sz="1400">
              <a:solidFill>
                <a:schemeClr val="bg1"/>
              </a:solidFill>
            </a:endParaRPr>
          </a:p>
          <a:p>
            <a:r>
              <a:rPr lang="ru-RU" sz="1400" smtClean="0">
                <a:solidFill>
                  <a:schemeClr val="bg1"/>
                </a:solidFill>
              </a:rPr>
              <a:t>Этническая группа - доля </a:t>
            </a:r>
            <a:r>
              <a:rPr lang="ru-RU" sz="1400">
                <a:solidFill>
                  <a:schemeClr val="bg1"/>
                </a:solidFill>
              </a:rPr>
              <a:t>в населении муниципального образования (%).</a:t>
            </a:r>
          </a:p>
          <a:p>
            <a:r>
              <a:rPr lang="ru-RU" sz="1400">
                <a:solidFill>
                  <a:schemeClr val="bg1"/>
                </a:solidFill>
              </a:rPr>
              <a:t>Для коренных малочисленных народов Российской Федерации - количество (чел.).</a:t>
            </a:r>
          </a:p>
          <a:p>
            <a:endParaRPr lang="ru-RU" sz="1200">
              <a:solidFill>
                <a:schemeClr val="bg1"/>
              </a:solidFill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81150"/>
            <a:ext cx="8136904" cy="52450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Положение о Всероссийском конкурсе «Лучшая муниципальная практика</a:t>
            </a:r>
            <a:r>
              <a:rPr lang="ru-RU" sz="2000">
                <a:solidFill>
                  <a:schemeClr val="bg1"/>
                </a:solidFill>
              </a:rPr>
              <a:t>» </a:t>
            </a:r>
            <a:r>
              <a:rPr lang="ru-RU" sz="2000" smtClean="0">
                <a:solidFill>
                  <a:schemeClr val="bg1"/>
                </a:solidFill>
              </a:rPr>
              <a:t>утверждено   постановлением  Правительства   Российской   Федерации  от 18 августа </a:t>
            </a:r>
            <a:r>
              <a:rPr lang="ru-RU" sz="2000" dirty="0">
                <a:solidFill>
                  <a:schemeClr val="bg1"/>
                </a:solidFill>
              </a:rPr>
              <a:t>2016 года № 815.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Номинация «Укрепление межнационального мира и согласия, реализация иных мероприятий в сфере национальной политики на муниципальном уровне» введена в 2018 году.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smtClean="0">
                <a:solidFill>
                  <a:schemeClr val="bg1"/>
                </a:solidFill>
              </a:rPr>
              <a:t>Форма </a:t>
            </a:r>
            <a:r>
              <a:rPr lang="ru-RU" sz="2000">
                <a:solidFill>
                  <a:schemeClr val="bg1"/>
                </a:solidFill>
              </a:rPr>
              <a:t>заявки и критерии оценивания – приказ ФАДН России </a:t>
            </a:r>
            <a:r>
              <a:rPr lang="ru-RU" sz="2000" smtClean="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от 23 июня 2020 года №76.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smtClean="0">
                <a:solidFill>
                  <a:schemeClr val="bg1"/>
                </a:solidFill>
              </a:rPr>
              <a:t>Цель </a:t>
            </a:r>
            <a:r>
              <a:rPr lang="ru-RU" sz="2000" dirty="0">
                <a:solidFill>
                  <a:schemeClr val="bg1"/>
                </a:solidFill>
              </a:rPr>
              <a:t>конкурса – </a:t>
            </a:r>
            <a:r>
              <a:rPr lang="ru-RU" sz="2800" dirty="0">
                <a:solidFill>
                  <a:schemeClr val="bg1"/>
                </a:solidFill>
              </a:rPr>
              <a:t>выявление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800" dirty="0">
                <a:solidFill>
                  <a:schemeClr val="bg1"/>
                </a:solidFill>
              </a:rPr>
              <a:t>поощрение</a:t>
            </a:r>
            <a:r>
              <a:rPr lang="ru-RU" sz="2000" dirty="0">
                <a:solidFill>
                  <a:schemeClr val="bg1"/>
                </a:solidFill>
              </a:rPr>
              <a:t> и </a:t>
            </a:r>
            <a:r>
              <a:rPr lang="ru-RU" sz="2800" dirty="0">
                <a:solidFill>
                  <a:schemeClr val="bg1"/>
                </a:solidFill>
              </a:rPr>
              <a:t>распространение</a:t>
            </a:r>
            <a:r>
              <a:rPr lang="ru-RU" sz="2000" dirty="0">
                <a:solidFill>
                  <a:schemeClr val="bg1"/>
                </a:solidFill>
              </a:rPr>
              <a:t> применения примеров лучшей практики деятельности органов местного самоуправления в решении вопросов местного значения муниципальных образований.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942410"/>
            <a:ext cx="9144000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9061"/>
            <a:ext cx="8028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Сведения о значениях показателей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  <a:solidFill>
            <a:srgbClr val="221657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000641"/>
            <a:ext cx="80648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II. </a:t>
            </a:r>
            <a:r>
              <a:rPr lang="ru-RU" smtClean="0">
                <a:solidFill>
                  <a:schemeClr val="bg1"/>
                </a:solidFill>
              </a:rPr>
              <a:t>Описание </a:t>
            </a:r>
            <a:r>
              <a:rPr lang="ru-RU">
                <a:solidFill>
                  <a:schemeClr val="bg1"/>
                </a:solidFill>
              </a:rPr>
              <a:t>муниципальной практики </a:t>
            </a:r>
            <a:endParaRPr lang="ru-RU" smtClean="0">
              <a:solidFill>
                <a:schemeClr val="bg1"/>
              </a:solidFill>
            </a:endParaRPr>
          </a:p>
          <a:p>
            <a:pPr marL="400050" indent="-400050">
              <a:buAutoNum type="romanUcPeriod"/>
            </a:pPr>
            <a:endParaRPr lang="ru-RU" sz="140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1400" u="sng" smtClean="0">
                <a:solidFill>
                  <a:schemeClr val="bg1"/>
                </a:solidFill>
              </a:rPr>
              <a:t>Краткое </a:t>
            </a:r>
            <a:r>
              <a:rPr lang="ru-RU" sz="1400" u="sng">
                <a:solidFill>
                  <a:schemeClr val="bg1"/>
                </a:solidFill>
              </a:rPr>
              <a:t>описание ситуации, обусловившей необходимость реализации практики. Цели и задачи практики (не более 300 слов</a:t>
            </a:r>
            <a:r>
              <a:rPr lang="ru-RU" sz="1400" u="sng" smtClean="0">
                <a:solidFill>
                  <a:schemeClr val="bg1"/>
                </a:solidFill>
              </a:rPr>
              <a:t>)</a:t>
            </a:r>
          </a:p>
          <a:p>
            <a:endParaRPr lang="ru-RU" sz="1400" smtClean="0">
              <a:solidFill>
                <a:schemeClr val="bg1"/>
              </a:solidFill>
            </a:endParaRPr>
          </a:p>
          <a:p>
            <a:endParaRPr lang="ru-RU" sz="1400">
              <a:solidFill>
                <a:schemeClr val="bg1"/>
              </a:solidFill>
            </a:endParaRPr>
          </a:p>
          <a:p>
            <a:endParaRPr lang="ru-RU" sz="1200">
              <a:solidFill>
                <a:schemeClr val="bg1"/>
              </a:solidFill>
            </a:endParaRPr>
          </a:p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11560" y="2162243"/>
          <a:ext cx="8064895" cy="4334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965">
                  <a:extLst>
                    <a:ext uri="{9D8B030D-6E8A-4147-A177-3AD203B41FA5}">
                      <a16:colId xmlns:a16="http://schemas.microsoft.com/office/drawing/2014/main" val="3521796321"/>
                    </a:ext>
                  </a:extLst>
                </a:gridCol>
                <a:gridCol w="6537819">
                  <a:extLst>
                    <a:ext uri="{9D8B030D-6E8A-4147-A177-3AD203B41FA5}">
                      <a16:colId xmlns:a16="http://schemas.microsoft.com/office/drawing/2014/main" val="2034058776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1818225753"/>
                    </a:ext>
                  </a:extLst>
                </a:gridCol>
              </a:tblGrid>
              <a:tr h="514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Практика реализована в связи с необходимостью решения конкретной острой проблемы в области межнациональных отношений либо иных задач в сфере реализации государственной национальной политики в муниципальном образовании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solidFill>
                            <a:schemeClr val="tx1"/>
                          </a:solidFill>
                          <a:effectLst/>
                        </a:rPr>
                        <a:t>Да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- 10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Нет </a:t>
                      </a:r>
                      <a:r>
                        <a:rPr lang="ru-RU" sz="1200" b="0" smtClean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790589"/>
                  </a:ext>
                </a:extLst>
              </a:tr>
              <a:tr h="46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Практика реализована в целях укрепления межнационального мира и согласия на территории муниципального образования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Да </a:t>
                      </a:r>
                      <a:r>
                        <a:rPr lang="ru-RU" sz="1200">
                          <a:effectLst/>
                        </a:rPr>
                        <a:t>- 5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 </a:t>
                      </a:r>
                      <a:r>
                        <a:rPr lang="ru-RU" sz="1200" smtClean="0">
                          <a:effectLst/>
                        </a:rPr>
                        <a:t>– </a:t>
                      </a: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extLst>
                  <a:ext uri="{0D108BD9-81ED-4DB2-BD59-A6C34878D82A}">
                    <a16:rowId xmlns:a16="http://schemas.microsoft.com/office/drawing/2014/main" val="241474632"/>
                  </a:ext>
                </a:extLst>
              </a:tr>
              <a:tr h="46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Практика реализована в целях укрепления межконфессионального диалога на территории муниципального образования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Да </a:t>
                      </a:r>
                      <a:r>
                        <a:rPr lang="ru-RU" sz="1200">
                          <a:effectLst/>
                        </a:rPr>
                        <a:t>- 5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 </a:t>
                      </a:r>
                      <a:r>
                        <a:rPr lang="ru-RU" sz="1200" smtClean="0">
                          <a:effectLst/>
                        </a:rPr>
                        <a:t>– </a:t>
                      </a: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extLst>
                  <a:ext uri="{0D108BD9-81ED-4DB2-BD59-A6C34878D82A}">
                    <a16:rowId xmlns:a16="http://schemas.microsoft.com/office/drawing/2014/main" val="2936730094"/>
                  </a:ext>
                </a:extLst>
              </a:tr>
              <a:tr h="46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Практика реализована с целью решения проблемы или комплекса проблем, типичных для целого ряда муниципальных образований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Да </a:t>
                      </a:r>
                      <a:r>
                        <a:rPr lang="ru-RU" sz="1200">
                          <a:effectLst/>
                        </a:rPr>
                        <a:t>- 10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 </a:t>
                      </a:r>
                      <a:r>
                        <a:rPr lang="ru-RU" sz="1200" smtClean="0">
                          <a:effectLst/>
                        </a:rPr>
                        <a:t>– </a:t>
                      </a: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extLst>
                  <a:ext uri="{0D108BD9-81ED-4DB2-BD59-A6C34878D82A}">
                    <a16:rowId xmlns:a16="http://schemas.microsoft.com/office/drawing/2014/main" val="463865845"/>
                  </a:ext>
                </a:extLst>
              </a:tr>
              <a:tr h="46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Реализованная практика обеспечила решение конкретной задачи в сфере этнокультурного развития народов России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Да </a:t>
                      </a:r>
                      <a:r>
                        <a:rPr lang="ru-RU" sz="1200">
                          <a:effectLst/>
                        </a:rPr>
                        <a:t>- 5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 </a:t>
                      </a:r>
                      <a:r>
                        <a:rPr lang="ru-RU" sz="1200" smtClean="0">
                          <a:effectLst/>
                        </a:rPr>
                        <a:t>– </a:t>
                      </a: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extLst>
                  <a:ext uri="{0D108BD9-81ED-4DB2-BD59-A6C34878D82A}">
                    <a16:rowId xmlns:a16="http://schemas.microsoft.com/office/drawing/2014/main" val="3558653304"/>
                  </a:ext>
                </a:extLst>
              </a:tr>
              <a:tr h="721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Реализованная практика обеспечила решение конкретной задачи в сфере патриотического воспитания, способствовала формированию у детей и молодежи общероссийского гражданского самосознания, чувства патриотизма, гражданской ответственности, гордости за историю России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Да </a:t>
                      </a:r>
                      <a:r>
                        <a:rPr lang="ru-RU" sz="1200">
                          <a:effectLst/>
                        </a:rPr>
                        <a:t>- 50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 </a:t>
                      </a:r>
                      <a:r>
                        <a:rPr lang="ru-RU" sz="1200" smtClean="0">
                          <a:effectLst/>
                        </a:rPr>
                        <a:t>– </a:t>
                      </a: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extLst>
                  <a:ext uri="{0D108BD9-81ED-4DB2-BD59-A6C34878D82A}">
                    <a16:rowId xmlns:a16="http://schemas.microsoft.com/office/drawing/2014/main" val="3041142237"/>
                  </a:ext>
                </a:extLst>
              </a:tr>
              <a:tr h="46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Реализованная практика способствовала противодействию пропаганде идей экстремизма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Да </a:t>
                      </a:r>
                      <a:r>
                        <a:rPr lang="ru-RU" sz="1200">
                          <a:effectLst/>
                        </a:rPr>
                        <a:t>- 5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 </a:t>
                      </a:r>
                      <a:r>
                        <a:rPr lang="ru-RU" sz="1200" smtClean="0">
                          <a:effectLst/>
                        </a:rPr>
                        <a:t>– </a:t>
                      </a: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extLst>
                  <a:ext uri="{0D108BD9-81ED-4DB2-BD59-A6C34878D82A}">
                    <a16:rowId xmlns:a16="http://schemas.microsoft.com/office/drawing/2014/main" val="446203701"/>
                  </a:ext>
                </a:extLst>
              </a:tr>
              <a:tr h="46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1.8.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Реализованная практика обеспечила решение конкретной задачи в сфере адаптации и интеграции мигрантов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Да </a:t>
                      </a:r>
                      <a:r>
                        <a:rPr lang="ru-RU" sz="1200">
                          <a:effectLst/>
                        </a:rPr>
                        <a:t>- 5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 </a:t>
                      </a:r>
                      <a:r>
                        <a:rPr lang="ru-RU" sz="1200" smtClean="0">
                          <a:effectLst/>
                        </a:rPr>
                        <a:t>– </a:t>
                      </a: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extLst>
                  <a:ext uri="{0D108BD9-81ED-4DB2-BD59-A6C34878D82A}">
                    <a16:rowId xmlns:a16="http://schemas.microsoft.com/office/drawing/2014/main" val="362739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64" y="1313499"/>
            <a:ext cx="8131809" cy="4574143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13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284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Цели и задачи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7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30" y="1296785"/>
            <a:ext cx="7404159" cy="4949485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14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488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Цели и задачи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3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284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Цели и задачи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81" y="1332831"/>
            <a:ext cx="8063073" cy="4535479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15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6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942410"/>
            <a:ext cx="9144000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9061"/>
            <a:ext cx="8028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Сведения о значениях показателей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6499"/>
            <a:ext cx="80648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smtClean="0">
                <a:solidFill>
                  <a:schemeClr val="bg1"/>
                </a:solidFill>
              </a:rPr>
              <a:t>2. Краткое </a:t>
            </a:r>
            <a:r>
              <a:rPr lang="ru-RU" sz="1400" u="sng">
                <a:solidFill>
                  <a:schemeClr val="bg1"/>
                </a:solidFill>
              </a:rPr>
              <a:t>описание практики (резюме) и перечень мероприятий, которые были предприняты для того, чтобы реализовать практику ("дорожная карта</a:t>
            </a:r>
            <a:r>
              <a:rPr lang="ru-RU" sz="1400" u="sng" smtClean="0">
                <a:solidFill>
                  <a:schemeClr val="bg1"/>
                </a:solidFill>
              </a:rPr>
              <a:t>") (</a:t>
            </a:r>
            <a:r>
              <a:rPr lang="ru-RU" sz="1400" u="sng">
                <a:solidFill>
                  <a:schemeClr val="bg1"/>
                </a:solidFill>
              </a:rPr>
              <a:t>не более 1 000 слов)</a:t>
            </a:r>
          </a:p>
          <a:p>
            <a:endParaRPr lang="ru-RU" sz="1400" u="sng" smtClean="0">
              <a:solidFill>
                <a:schemeClr val="bg1"/>
              </a:solidFill>
            </a:endParaRPr>
          </a:p>
          <a:p>
            <a:endParaRPr lang="ru-RU" sz="1400" smtClean="0">
              <a:solidFill>
                <a:schemeClr val="bg1"/>
              </a:solidFill>
            </a:endParaRPr>
          </a:p>
          <a:p>
            <a:endParaRPr lang="ru-RU" sz="1400">
              <a:solidFill>
                <a:schemeClr val="bg1"/>
              </a:solidFill>
            </a:endParaRPr>
          </a:p>
          <a:p>
            <a:endParaRPr lang="ru-RU" sz="1200">
              <a:solidFill>
                <a:schemeClr val="bg1"/>
              </a:solidFill>
            </a:endParaRPr>
          </a:p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11561" y="1592229"/>
          <a:ext cx="8280919" cy="4871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66">
                  <a:extLst>
                    <a:ext uri="{9D8B030D-6E8A-4147-A177-3AD203B41FA5}">
                      <a16:colId xmlns:a16="http://schemas.microsoft.com/office/drawing/2014/main" val="3521796321"/>
                    </a:ext>
                  </a:extLst>
                </a:gridCol>
                <a:gridCol w="6712939">
                  <a:extLst>
                    <a:ext uri="{9D8B030D-6E8A-4147-A177-3AD203B41FA5}">
                      <a16:colId xmlns:a16="http://schemas.microsoft.com/office/drawing/2014/main" val="2034058776"/>
                    </a:ext>
                  </a:extLst>
                </a:gridCol>
                <a:gridCol w="1035114">
                  <a:extLst>
                    <a:ext uri="{9D8B030D-6E8A-4147-A177-3AD203B41FA5}">
                      <a16:colId xmlns:a16="http://schemas.microsoft.com/office/drawing/2014/main" val="1818225753"/>
                    </a:ext>
                  </a:extLst>
                </a:gridCol>
              </a:tblGrid>
              <a:tr h="566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Представлен развернутый поэтапный перечень мероприятий, которые были предприняты для того, чтобы реализовать практику ("дорожная карта")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- 50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</a:t>
                      </a: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79058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Информация о проведенных в ходе практики мероприятиях размещена в разделе "Календарь событий" Государственной системы мониторинга межнациональных и межконфессиональных отношений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</a:t>
                      </a: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4147463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тиражируема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93673009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Презентационные материалы отличаются наглядностью и высоким качеством, использованы схемы, карты, диаграммы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6386584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способствовала сохранению и развитию культуры межнациональных (межэтнических) отношений в муниципальном образовании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558653304"/>
                  </a:ext>
                </a:extLst>
              </a:tr>
              <a:tr h="78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способствовала повышению интереса к изучению истории и культуры народов Российской Федерации, значимых исторических событий, ставших основой государственных праздников и памятных дат, связанных с реализацией государственной национальной политики Российской 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041142237"/>
                  </a:ext>
                </a:extLst>
              </a:tr>
              <a:tr h="725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направлена на укрепление российской гражданской идентичности на основе духовно-нравственных и культурных ценностей народов Российской 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46203701"/>
                  </a:ext>
                </a:extLst>
              </a:tr>
              <a:tr h="530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2.8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Реализованная практика направлена на сохранение и приумножение духовного, исторического и культурного наследия и потенциала многонационального народа Российской Федерации (российской нации) посредством пропаганды идей патриотизма, единства и дружбы народов, межнационального (межэтнического) согласия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Да </a:t>
                      </a:r>
                      <a:r>
                        <a:rPr lang="ru-RU" sz="1100">
                          <a:effectLst/>
                        </a:rPr>
                        <a:t>- </a:t>
                      </a:r>
                      <a:r>
                        <a:rPr lang="ru-RU" sz="1100" smtClean="0">
                          <a:effectLst/>
                        </a:rPr>
                        <a:t>10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Нет </a:t>
                      </a:r>
                      <a:r>
                        <a:rPr lang="ru-RU" sz="1100" smtClean="0">
                          <a:effectLst/>
                        </a:rPr>
                        <a:t>– </a:t>
                      </a: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08" marR="29408" marT="48381" marB="48381"/>
                </a:tc>
                <a:extLst>
                  <a:ext uri="{0D108BD9-81ED-4DB2-BD59-A6C34878D82A}">
                    <a16:rowId xmlns:a16="http://schemas.microsoft.com/office/drawing/2014/main" val="362739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942410"/>
            <a:ext cx="9144000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9061"/>
            <a:ext cx="8028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Сведения о значениях показателей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83569" y="1135369"/>
          <a:ext cx="8208911" cy="5169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232">
                  <a:extLst>
                    <a:ext uri="{9D8B030D-6E8A-4147-A177-3AD203B41FA5}">
                      <a16:colId xmlns:a16="http://schemas.microsoft.com/office/drawing/2014/main" val="3521796321"/>
                    </a:ext>
                  </a:extLst>
                </a:gridCol>
                <a:gridCol w="6654566">
                  <a:extLst>
                    <a:ext uri="{9D8B030D-6E8A-4147-A177-3AD203B41FA5}">
                      <a16:colId xmlns:a16="http://schemas.microsoft.com/office/drawing/2014/main" val="2034058776"/>
                    </a:ext>
                  </a:extLst>
                </a:gridCol>
                <a:gridCol w="1026113">
                  <a:extLst>
                    <a:ext uri="{9D8B030D-6E8A-4147-A177-3AD203B41FA5}">
                      <a16:colId xmlns:a16="http://schemas.microsoft.com/office/drawing/2014/main" val="1818225753"/>
                    </a:ext>
                  </a:extLst>
                </a:gridCol>
              </a:tblGrid>
              <a:tr h="581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содействовала предупреждению попыток фальсификации истории Российской Федерации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790589"/>
                  </a:ext>
                </a:extLst>
              </a:tr>
              <a:tr h="591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2.10.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способствовала этнокультурному развитию народа (народов) Российской 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41474632"/>
                  </a:ext>
                </a:extLst>
              </a:tr>
              <a:tr h="815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2.11.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способствовала популяризации и распространению классических и современных произведений литературы и искусства народов Российской Федерации, народного художественного творчества, проведению художественных выставок, фестивалей, конкурсов, гастролей творческих коллективов и других форм деятельности в области культуры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936730094"/>
                  </a:ext>
                </a:extLst>
              </a:tr>
              <a:tr h="643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2.12.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способствовала развитию этнографического и культурно-познавательного туризма, оздоровительных и рекреационных зон, включающих объекты культурного наследия (памятники истории и культуры) народов Российской Федерации, расположенные в муниципальном образовании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63865845"/>
                  </a:ext>
                </a:extLst>
              </a:tr>
              <a:tr h="815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2.13.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способствовала развитию этнокультурной инфраструктуры: домов дружбы, центров национальной культуры народов Российской Федерации, этнопарков, этнодеревень, иных муниципальных организаций, деятельность которых направлена на решение задач государственной национальной политики Российской 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558653304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2.14.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стимулировала развитие народных промыслов и ремесел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041142237"/>
                  </a:ext>
                </a:extLst>
              </a:tr>
              <a:tr h="485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2.15.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способствовала развитию национальных видов спорта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46203701"/>
                  </a:ext>
                </a:extLst>
              </a:tr>
              <a:tr h="651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2.16.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обеспечила решение конкретной задачи в сфере популяризации русского языка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62739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942410"/>
            <a:ext cx="9144000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9061"/>
            <a:ext cx="8028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Сведения о значениях показателей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83569" y="1710453"/>
          <a:ext cx="8208912" cy="3727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3521796321"/>
                    </a:ext>
                  </a:extLst>
                </a:gridCol>
                <a:gridCol w="6678744">
                  <a:extLst>
                    <a:ext uri="{9D8B030D-6E8A-4147-A177-3AD203B41FA5}">
                      <a16:colId xmlns:a16="http://schemas.microsoft.com/office/drawing/2014/main" val="2034058776"/>
                    </a:ext>
                  </a:extLst>
                </a:gridCol>
                <a:gridCol w="1026113">
                  <a:extLst>
                    <a:ext uri="{9D8B030D-6E8A-4147-A177-3AD203B41FA5}">
                      <a16:colId xmlns:a16="http://schemas.microsoft.com/office/drawing/2014/main" val="1818225753"/>
                    </a:ext>
                  </a:extLst>
                </a:gridCol>
              </a:tblGrid>
              <a:tr h="578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обеспечила решение конкретной задачи в сфере изучения языков народов России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790589"/>
                  </a:ext>
                </a:extLst>
              </a:tr>
              <a:tr h="578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2.18.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обеспечила решение конкретной задачи в сфере адаптации и интеграции иностранных граждан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41474632"/>
                  </a:ext>
                </a:extLst>
              </a:tr>
              <a:tr h="706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2.19.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обеспечила решение конкретной задачи в сфере сохранения традиционного образа жизни, хозяйственной деятельности, культуры коренных малочисленных народов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936730094"/>
                  </a:ext>
                </a:extLst>
              </a:tr>
              <a:tr h="578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2.20.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получила позитивное освещение в средствах массовой информации на местном, региональном или общероссийском уровне (дать ссылки на публикации)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63865845"/>
                  </a:ext>
                </a:extLst>
              </a:tr>
              <a:tr h="706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Осуществлялось информационное сопровождение практики в социальных сетях и блогах (дать ссылки на публикации, не более 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558653304"/>
                  </a:ext>
                </a:extLst>
              </a:tr>
              <a:tr h="578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ходе реализации практики муниципальное образование принимало участие в региональных и общероссийских мероприятиях (указать, каких)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041142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6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86" y="1141434"/>
            <a:ext cx="7875780" cy="4430127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16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378" y="399011"/>
            <a:ext cx="9027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Описание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83" y="1258613"/>
            <a:ext cx="8186089" cy="4604675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17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28" y="64488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Описание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4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63" y="1404850"/>
            <a:ext cx="8679237" cy="4298257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18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931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Описание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1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28" y="1397001"/>
            <a:ext cx="8261520" cy="4729164"/>
          </a:xfrm>
        </p:spPr>
        <p:txBody>
          <a:bodyPr/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94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Этапы конкурса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18055186"/>
              </p:ext>
            </p:extLst>
          </p:nvPr>
        </p:nvGraphicFramePr>
        <p:xfrm>
          <a:off x="815421" y="1297247"/>
          <a:ext cx="7789027" cy="45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4473688" y="2182626"/>
            <a:ext cx="493278" cy="648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4466273" y="4129541"/>
            <a:ext cx="493277" cy="720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38417"/>
            <a:ext cx="8712968" cy="4682155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19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12" y="6206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Описание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6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5302"/>
            <a:ext cx="7922449" cy="4456378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20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8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Описание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4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17" y="1137866"/>
            <a:ext cx="7488832" cy="5184576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21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35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Описание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6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55" y="1179281"/>
            <a:ext cx="7577368" cy="5245871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22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35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Описание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71" y="1058135"/>
            <a:ext cx="7341904" cy="5082858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23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35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Описание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7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11" y="996791"/>
            <a:ext cx="7265378" cy="5029878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24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4" y="26575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Описание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35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Описание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80" y="1238596"/>
            <a:ext cx="8073994" cy="4541622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25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1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19061"/>
            <a:ext cx="8028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Сведения о значениях показателей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  <a:solidFill>
            <a:srgbClr val="221657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6499"/>
            <a:ext cx="806489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smtClean="0">
                <a:solidFill>
                  <a:schemeClr val="bg1"/>
                </a:solidFill>
              </a:rPr>
              <a:t>3. Участники практики</a:t>
            </a:r>
            <a:endParaRPr lang="ru-RU" sz="1400" u="sng">
              <a:solidFill>
                <a:schemeClr val="bg1"/>
              </a:solidFill>
            </a:endParaRPr>
          </a:p>
          <a:p>
            <a:endParaRPr lang="ru-RU" sz="1400" u="sng" smtClean="0">
              <a:solidFill>
                <a:schemeClr val="bg1"/>
              </a:solidFill>
            </a:endParaRPr>
          </a:p>
          <a:p>
            <a:endParaRPr lang="ru-RU" sz="1400" smtClean="0">
              <a:solidFill>
                <a:schemeClr val="bg1"/>
              </a:solidFill>
            </a:endParaRPr>
          </a:p>
          <a:p>
            <a:endParaRPr lang="ru-RU" sz="1400">
              <a:solidFill>
                <a:schemeClr val="bg1"/>
              </a:solidFill>
            </a:endParaRPr>
          </a:p>
          <a:p>
            <a:endParaRPr lang="ru-RU" sz="1200">
              <a:solidFill>
                <a:schemeClr val="bg1"/>
              </a:solidFill>
            </a:endParaRPr>
          </a:p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11561" y="1320983"/>
          <a:ext cx="8280920" cy="5250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66">
                  <a:extLst>
                    <a:ext uri="{9D8B030D-6E8A-4147-A177-3AD203B41FA5}">
                      <a16:colId xmlns:a16="http://schemas.microsoft.com/office/drawing/2014/main" val="3521796321"/>
                    </a:ext>
                  </a:extLst>
                </a:gridCol>
                <a:gridCol w="6712940">
                  <a:extLst>
                    <a:ext uri="{9D8B030D-6E8A-4147-A177-3AD203B41FA5}">
                      <a16:colId xmlns:a16="http://schemas.microsoft.com/office/drawing/2014/main" val="2034058776"/>
                    </a:ext>
                  </a:extLst>
                </a:gridCol>
                <a:gridCol w="1035114">
                  <a:extLst>
                    <a:ext uri="{9D8B030D-6E8A-4147-A177-3AD203B41FA5}">
                      <a16:colId xmlns:a16="http://schemas.microsoft.com/office/drawing/2014/main" val="1818225753"/>
                    </a:ext>
                  </a:extLst>
                </a:gridCol>
              </a:tblGrid>
              <a:tr h="54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3.1.</a:t>
                      </a:r>
                      <a:endParaRPr lang="ru-RU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Реализованная практика выполнена с привлечением национально-культурных и общественных объединений, религиозных организаций (указать, каких)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- 10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790589"/>
                  </a:ext>
                </a:extLst>
              </a:tr>
              <a:tr h="552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Практика реализована с привлечением образовательных организаций (указать, каких)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</a:t>
                      </a: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41474632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Практика реализована с привлечением спортивных организаций (указать, каких)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</a:t>
                      </a: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936730094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3.4.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Практика реализована с привлечением учреждений культуры - музеев, библиотек и т.п. (указать, каких)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</a:t>
                      </a: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63865845"/>
                  </a:ext>
                </a:extLst>
              </a:tr>
              <a:tr h="468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Практика реализована с привлечением общественных объединений, представляющих интересы мигрантов (указать, каких)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</a:t>
                      </a: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558653304"/>
                  </a:ext>
                </a:extLst>
              </a:tr>
              <a:tr h="550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3.6.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Укрепление межмуниципального сотрудничества: организованное участие в мероприятиях представителей других муниципальных образований (указать, каких именно и в каких мероприятиях)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</a:t>
                      </a: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041142237"/>
                  </a:ext>
                </a:extLst>
              </a:tr>
              <a:tr h="472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Укрепление межрегионального сотрудничества: организованное участие в мероприятиях представителей других субъектов Российской Федерации (указать, каких именно и в каких мероприятиях)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46203701"/>
                  </a:ext>
                </a:extLst>
              </a:tr>
              <a:tr h="165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3.8</a:t>
                      </a:r>
                      <a:r>
                        <a:rPr lang="ru-RU" sz="11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3.9.</a:t>
                      </a:r>
                      <a:endParaRPr lang="ru-RU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Укрепление межмуниципального сотрудничества: организованное участие представителей муниципального образования в мероприятиях, направленных на укрепление мира и согласия, в других муниципальных образованиях (указать количество участников и названия мероприятий</a:t>
                      </a: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Укрепление межмуниципального сотрудничества: организованное участие представителей муниципального образования в мероприятиях, направленных на укрепление мира и согласия, в других субъектах Российской Федерации (указать количество участников и названия мероприятий)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</a:t>
                      </a: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- 5</a:t>
                      </a:r>
                      <a:endParaRPr lang="ru-RU" sz="110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– 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62739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8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19061"/>
            <a:ext cx="8028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Сведения о значениях показателей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  <a:solidFill>
            <a:srgbClr val="221657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6499"/>
            <a:ext cx="80648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u="sng" smtClean="0">
              <a:solidFill>
                <a:schemeClr val="bg1"/>
              </a:solidFill>
            </a:endParaRPr>
          </a:p>
          <a:p>
            <a:endParaRPr lang="ru-RU" sz="1400" u="sng">
              <a:solidFill>
                <a:schemeClr val="bg1"/>
              </a:solidFill>
            </a:endParaRPr>
          </a:p>
          <a:p>
            <a:r>
              <a:rPr lang="ru-RU" sz="1400" u="sng" smtClean="0">
                <a:solidFill>
                  <a:schemeClr val="bg1"/>
                </a:solidFill>
              </a:rPr>
              <a:t>4</a:t>
            </a:r>
            <a:r>
              <a:rPr lang="ru-RU" sz="1400" u="sng">
                <a:solidFill>
                  <a:schemeClr val="bg1"/>
                </a:solidFill>
              </a:rPr>
              <a:t>. Эффект от реализации </a:t>
            </a:r>
            <a:r>
              <a:rPr lang="ru-RU" sz="1400" u="sng" smtClean="0">
                <a:solidFill>
                  <a:schemeClr val="bg1"/>
                </a:solidFill>
              </a:rPr>
              <a:t>практики (</a:t>
            </a:r>
            <a:r>
              <a:rPr lang="ru-RU" sz="1400" u="sng">
                <a:solidFill>
                  <a:schemeClr val="bg1"/>
                </a:solidFill>
              </a:rPr>
              <a:t>краткое описание, не более 300 слов)</a:t>
            </a:r>
          </a:p>
          <a:p>
            <a:endParaRPr lang="ru-RU" sz="1400" u="sng" smtClean="0">
              <a:solidFill>
                <a:schemeClr val="bg1"/>
              </a:solidFill>
            </a:endParaRPr>
          </a:p>
          <a:p>
            <a:endParaRPr lang="ru-RU" sz="1400" smtClean="0">
              <a:solidFill>
                <a:schemeClr val="bg1"/>
              </a:solidFill>
            </a:endParaRPr>
          </a:p>
          <a:p>
            <a:endParaRPr lang="ru-RU" sz="1400">
              <a:solidFill>
                <a:schemeClr val="bg1"/>
              </a:solidFill>
            </a:endParaRPr>
          </a:p>
          <a:p>
            <a:endParaRPr lang="ru-RU" sz="1200">
              <a:solidFill>
                <a:schemeClr val="bg1"/>
              </a:solidFill>
            </a:endParaRPr>
          </a:p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11560" y="1993603"/>
          <a:ext cx="8280921" cy="1156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66">
                  <a:extLst>
                    <a:ext uri="{9D8B030D-6E8A-4147-A177-3AD203B41FA5}">
                      <a16:colId xmlns:a16="http://schemas.microsoft.com/office/drawing/2014/main" val="3521796321"/>
                    </a:ext>
                  </a:extLst>
                </a:gridCol>
                <a:gridCol w="6712941">
                  <a:extLst>
                    <a:ext uri="{9D8B030D-6E8A-4147-A177-3AD203B41FA5}">
                      <a16:colId xmlns:a16="http://schemas.microsoft.com/office/drawing/2014/main" val="2034058776"/>
                    </a:ext>
                  </a:extLst>
                </a:gridCol>
                <a:gridCol w="1035114">
                  <a:extLst>
                    <a:ext uri="{9D8B030D-6E8A-4147-A177-3AD203B41FA5}">
                      <a16:colId xmlns:a16="http://schemas.microsoft.com/office/drawing/2014/main" val="1818225753"/>
                    </a:ext>
                  </a:extLst>
                </a:gridCol>
              </a:tblGrid>
              <a:tr h="331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2216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Отсутствие в отчетном году в муниципальном образовании конфликтных ситуаций на национальной и религиозной </a:t>
                      </a:r>
                      <a:r>
                        <a:rPr lang="ru-RU" sz="1100" b="0" smtClean="0">
                          <a:solidFill>
                            <a:srgbClr val="2216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почве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>
                        <a:solidFill>
                          <a:srgbClr val="22165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rgbClr val="2216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 b="0">
                          <a:solidFill>
                            <a:srgbClr val="2216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- 50</a:t>
                      </a:r>
                      <a:endParaRPr lang="ru-RU" sz="1100" b="0">
                        <a:solidFill>
                          <a:srgbClr val="22165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2216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 b="0">
                        <a:solidFill>
                          <a:srgbClr val="22165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790589"/>
                  </a:ext>
                </a:extLst>
              </a:tr>
              <a:tr h="331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2216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Поставленная задача решена полностью</a:t>
                      </a:r>
                      <a:endParaRPr lang="ru-RU" sz="1100" b="0">
                        <a:solidFill>
                          <a:srgbClr val="22165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rgbClr val="2216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 </a:t>
                      </a:r>
                      <a:r>
                        <a:rPr lang="ru-RU" sz="1100" b="0">
                          <a:solidFill>
                            <a:srgbClr val="2216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- 20</a:t>
                      </a:r>
                      <a:endParaRPr lang="ru-RU" sz="1100" b="0">
                        <a:solidFill>
                          <a:srgbClr val="22165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2216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Нет - 0</a:t>
                      </a:r>
                      <a:endParaRPr lang="ru-RU" sz="1100" b="0">
                        <a:solidFill>
                          <a:srgbClr val="22165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41474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5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00" y="1378326"/>
            <a:ext cx="8097445" cy="4554813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26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316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Эффект от реализации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0313" y="1221971"/>
            <a:ext cx="427341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Участвовали в конкурсе </a:t>
            </a: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раз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Волгодонск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(Ростовская область)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Магнитогорск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(Челябинская область)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Малоярославец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(Калужская область)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Надымский</a:t>
            </a: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ГО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(ХМАО)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Новоалексеевское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СП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(Краснодарский край)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Хабаровск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(Хабаровский край)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Ханты-Мансийск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(ХМАО)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861" y="1506346"/>
            <a:ext cx="374441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1112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заявок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муниципальных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образований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из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78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субъектов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ru-RU" sz="3200" dirty="0" smtClean="0">
                <a:solidFill>
                  <a:prstClr val="white"/>
                </a:solidFill>
              </a:rPr>
              <a:t>38</a:t>
            </a:r>
            <a:r>
              <a:rPr lang="ru-RU" sz="2400" dirty="0" smtClean="0">
                <a:solidFill>
                  <a:prstClr val="white"/>
                </a:solidFill>
              </a:rPr>
              <a:t> победителей</a:t>
            </a:r>
            <a:endParaRPr lang="ru-RU" sz="2400" dirty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ru-RU" sz="2400" dirty="0" smtClean="0">
                <a:solidFill>
                  <a:prstClr val="white"/>
                </a:solidFill>
              </a:rPr>
              <a:t>из</a:t>
            </a:r>
            <a:r>
              <a:rPr lang="ru-RU" sz="3200" dirty="0" smtClean="0">
                <a:solidFill>
                  <a:prstClr val="white"/>
                </a:solidFill>
              </a:rPr>
              <a:t> 33</a:t>
            </a:r>
            <a:r>
              <a:rPr lang="ru-RU" sz="2400" dirty="0" smtClean="0">
                <a:solidFill>
                  <a:prstClr val="white"/>
                </a:solidFill>
              </a:rPr>
              <a:t> </a:t>
            </a:r>
            <a:r>
              <a:rPr lang="ru-RU" sz="2400" dirty="0">
                <a:solidFill>
                  <a:prstClr val="white"/>
                </a:solidFill>
              </a:rPr>
              <a:t>субъектов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316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Эффект от реализации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26" y="1183595"/>
            <a:ext cx="8389062" cy="4718848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27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4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316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Эффект от реализации практики</a:t>
            </a: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64" y="1387993"/>
            <a:ext cx="8063073" cy="4535479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28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5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316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Эффект от реализации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82" y="1229662"/>
            <a:ext cx="8501090" cy="4852141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29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37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40" y="906499"/>
            <a:ext cx="6883927" cy="5162947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30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79512" y="31928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Эффект от реализации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3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63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Эффект от реализации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68" y="942409"/>
            <a:ext cx="6779090" cy="5084318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31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2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942410"/>
            <a:ext cx="9144000" cy="5879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en-US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21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Эффект от реализации практики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83" y="906499"/>
            <a:ext cx="6843715" cy="5132787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501090" y="6215082"/>
            <a:ext cx="642910" cy="642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32</a:t>
            </a:r>
            <a:endParaRPr lang="ru-RU" sz="1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1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28" y="1087105"/>
            <a:ext cx="8261520" cy="4358119"/>
          </a:xfrm>
        </p:spPr>
        <p:txBody>
          <a:bodyPr/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617" y="2094334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 сайте ФАДН России в </a:t>
            </a:r>
            <a:r>
              <a:rPr lang="ru-RU">
                <a:solidFill>
                  <a:schemeClr val="bg1"/>
                </a:solidFill>
              </a:rPr>
              <a:t>разделе </a:t>
            </a:r>
            <a:r>
              <a:rPr lang="ru-RU" smtClean="0">
                <a:solidFill>
                  <a:schemeClr val="bg1"/>
                </a:solidFill>
              </a:rPr>
              <a:t>«Открытое агентство»: </a:t>
            </a:r>
          </a:p>
          <a:p>
            <a:pPr algn="ctr"/>
            <a:r>
              <a:rPr lang="en-US" smtClean="0">
                <a:solidFill>
                  <a:srgbClr val="FFFF00"/>
                </a:solidFill>
                <a:hlinkClick r:id="rId2"/>
              </a:rPr>
              <a:t>https</a:t>
            </a:r>
            <a:r>
              <a:rPr lang="en-US">
                <a:solidFill>
                  <a:srgbClr val="FFFF00"/>
                </a:solidFill>
                <a:hlinkClick r:id="rId2"/>
              </a:rPr>
              <a:t>://fadn.gov.ru/otkritoe-agenstvo/luchshaya-municzipalnaya-praktika</a:t>
            </a:r>
            <a:r>
              <a:rPr lang="en-US" smtClean="0">
                <a:solidFill>
                  <a:srgbClr val="FFFF00"/>
                </a:solidFill>
                <a:hlinkClick r:id="rId2"/>
              </a:rPr>
              <a:t>/</a:t>
            </a:r>
            <a:r>
              <a:rPr lang="ru-RU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опубликованы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Презентации конкурсных заявок победителей Всероссийского конкурса «Лучшая муниципальная практика»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Информационно </a:t>
            </a:r>
            <a:r>
              <a:rPr lang="ru-RU" dirty="0">
                <a:solidFill>
                  <a:schemeClr val="bg1"/>
                </a:solidFill>
              </a:rPr>
              <a:t>- справочное издание </a:t>
            </a:r>
            <a:r>
              <a:rPr lang="ru-RU" dirty="0" smtClean="0">
                <a:solidFill>
                  <a:schemeClr val="bg1"/>
                </a:solidFill>
              </a:rPr>
              <a:t>«Муниципальные </a:t>
            </a:r>
            <a:r>
              <a:rPr lang="ru-RU" dirty="0">
                <a:solidFill>
                  <a:schemeClr val="bg1"/>
                </a:solidFill>
              </a:rPr>
              <a:t>практики в сфере реализации государственной национальной </a:t>
            </a:r>
            <a:r>
              <a:rPr lang="ru-RU" dirty="0" smtClean="0">
                <a:solidFill>
                  <a:schemeClr val="bg1"/>
                </a:solidFill>
              </a:rPr>
              <a:t>политики»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798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7"/>
            <a:ext cx="9144000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5700" dirty="0">
                <a:solidFill>
                  <a:schemeClr val="bg1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Контактное </a:t>
            </a:r>
            <a:r>
              <a:rPr lang="ru-RU" sz="2600" dirty="0">
                <a:solidFill>
                  <a:schemeClr val="bg1"/>
                </a:solidFill>
              </a:rPr>
              <a:t>лицо в ФАДН России: 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</a:rPr>
              <a:t>Софья Бережкова,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</a:rPr>
              <a:t>советник </a:t>
            </a:r>
            <a:r>
              <a:rPr lang="ru-RU" sz="1800">
                <a:solidFill>
                  <a:schemeClr val="bg1"/>
                </a:solidFill>
              </a:rPr>
              <a:t>Управления </a:t>
            </a:r>
            <a:r>
              <a:rPr lang="ru-RU" sz="1800" smtClean="0">
                <a:solidFill>
                  <a:schemeClr val="bg1"/>
                </a:solidFill>
              </a:rPr>
              <a:t>программ и проектов 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800" smtClean="0">
                <a:solidFill>
                  <a:schemeClr val="bg1"/>
                </a:solidFill>
              </a:rPr>
              <a:t>в сфере национальной политики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4500" dirty="0">
                <a:solidFill>
                  <a:schemeClr val="bg1"/>
                </a:solidFill>
              </a:rPr>
              <a:t>8 (495) </a:t>
            </a:r>
            <a:r>
              <a:rPr lang="ru-RU" sz="4500" dirty="0" smtClean="0">
                <a:solidFill>
                  <a:schemeClr val="bg1"/>
                </a:solidFill>
              </a:rPr>
              <a:t>870-29-21, </a:t>
            </a:r>
            <a:r>
              <a:rPr lang="ru-RU" sz="4500" dirty="0">
                <a:solidFill>
                  <a:schemeClr val="bg1"/>
                </a:solidFill>
              </a:rPr>
              <a:t>доб. </a:t>
            </a:r>
            <a:r>
              <a:rPr lang="ru-RU" sz="4500" dirty="0" smtClean="0">
                <a:solidFill>
                  <a:schemeClr val="bg1"/>
                </a:solidFill>
              </a:rPr>
              <a:t>78178</a:t>
            </a:r>
            <a:endParaRPr lang="ru-RU" sz="45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500" dirty="0">
                <a:solidFill>
                  <a:schemeClr val="bg1"/>
                </a:solidFill>
              </a:rPr>
              <a:t>Berezhkova@fadn.gov.ru</a:t>
            </a:r>
            <a:endParaRPr lang="ru-RU" sz="45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535" y="382402"/>
            <a:ext cx="4501480" cy="813066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dirty="0"/>
              <a:t/>
            </a:r>
            <a:br>
              <a:rPr lang="ru-RU" dirty="0"/>
            </a:br>
            <a:r>
              <a:rPr lang="ru-RU" sz="4000" dirty="0">
                <a:solidFill>
                  <a:prstClr val="white"/>
                </a:solidFill>
                <a:ea typeface="+mn-ea"/>
                <a:cs typeface="+mn-cs"/>
              </a:rPr>
              <a:t>Участники конкурса</a:t>
            </a:r>
            <a:r>
              <a:rPr lang="ru-RU" sz="32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06582" y="3882044"/>
            <a:ext cx="2929313" cy="19574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</a:rPr>
              <a:t>2018 – 60 участников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</a:rPr>
              <a:t>2019 – 100 участников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</a:rPr>
              <a:t>2020 – </a:t>
            </a:r>
            <a:r>
              <a:rPr lang="ru-RU" sz="2600">
                <a:solidFill>
                  <a:schemeClr val="bg1"/>
                </a:solidFill>
              </a:rPr>
              <a:t>160 </a:t>
            </a:r>
            <a:r>
              <a:rPr lang="ru-RU" sz="2600" smtClean="0">
                <a:solidFill>
                  <a:schemeClr val="bg1"/>
                </a:solidFill>
              </a:rPr>
              <a:t>участников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smtClean="0">
                <a:solidFill>
                  <a:schemeClr val="bg1"/>
                </a:solidFill>
              </a:rPr>
              <a:t>2021 – 144 участника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smtClean="0">
                <a:solidFill>
                  <a:schemeClr val="bg1"/>
                </a:solidFill>
              </a:rPr>
              <a:t>2022 </a:t>
            </a:r>
            <a:r>
              <a:rPr lang="ru-RU" sz="2600">
                <a:solidFill>
                  <a:schemeClr val="bg1"/>
                </a:solidFill>
              </a:rPr>
              <a:t>– </a:t>
            </a:r>
            <a:r>
              <a:rPr lang="ru-RU" sz="2600" smtClean="0">
                <a:solidFill>
                  <a:schemeClr val="bg1"/>
                </a:solidFill>
              </a:rPr>
              <a:t>182 </a:t>
            </a:r>
            <a:r>
              <a:rPr lang="ru-RU" sz="2600">
                <a:solidFill>
                  <a:schemeClr val="bg1"/>
                </a:solidFill>
              </a:rPr>
              <a:t>участника</a:t>
            </a:r>
            <a:endParaRPr lang="ru-RU" sz="260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682880" y="1146146"/>
            <a:ext cx="3153469" cy="1058718"/>
          </a:xfrm>
        </p:spPr>
        <p:txBody>
          <a:bodyPr>
            <a:normAutofit fontScale="77500" lnSpcReduction="20000"/>
          </a:bodyPr>
          <a:lstStyle/>
          <a:p>
            <a:pPr lvl="0"/>
            <a:endParaRPr lang="ru-RU" sz="1300" dirty="0">
              <a:solidFill>
                <a:prstClr val="white"/>
              </a:solidFill>
            </a:endParaRPr>
          </a:p>
          <a:p>
            <a:pPr lvl="0"/>
            <a:endParaRPr lang="ru-RU" sz="1300" dirty="0">
              <a:solidFill>
                <a:prstClr val="white"/>
              </a:solidFill>
            </a:endParaRPr>
          </a:p>
          <a:p>
            <a:pPr lvl="0"/>
            <a:r>
              <a:rPr lang="en-US" sz="2800" b="0" u="sng">
                <a:solidFill>
                  <a:prstClr val="white"/>
                </a:solidFill>
              </a:rPr>
              <a:t>I</a:t>
            </a:r>
            <a:r>
              <a:rPr lang="ru-RU" sz="2800" b="0" u="sng" smtClean="0">
                <a:solidFill>
                  <a:prstClr val="white"/>
                </a:solidFill>
              </a:rPr>
              <a:t>I категория</a:t>
            </a:r>
            <a:endParaRPr lang="en-US" sz="2800" b="0" u="sng" smtClean="0">
              <a:solidFill>
                <a:prstClr val="white"/>
              </a:solidFill>
            </a:endParaRPr>
          </a:p>
          <a:p>
            <a:pPr lvl="0"/>
            <a:r>
              <a:rPr lang="ru-RU" sz="1600" b="0" smtClean="0">
                <a:solidFill>
                  <a:prstClr val="white"/>
                </a:solidFill>
              </a:rPr>
              <a:t>Сельские поселения</a:t>
            </a:r>
            <a:endParaRPr lang="ru-RU" sz="1600" b="0" dirty="0">
              <a:solidFill>
                <a:prstClr val="white"/>
              </a:solidFill>
            </a:endParaRPr>
          </a:p>
          <a:p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682880" y="4146268"/>
            <a:ext cx="2937418" cy="1581199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</a:rPr>
              <a:t>2018 – 38 участников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</a:rPr>
              <a:t>2019 – 68 участников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</a:rPr>
              <a:t>2020 – </a:t>
            </a:r>
            <a:r>
              <a:rPr lang="ru-RU" sz="2600">
                <a:solidFill>
                  <a:schemeClr val="bg1"/>
                </a:solidFill>
              </a:rPr>
              <a:t>120 </a:t>
            </a:r>
            <a:r>
              <a:rPr lang="ru-RU" sz="2600" smtClean="0">
                <a:solidFill>
                  <a:schemeClr val="bg1"/>
                </a:solidFill>
              </a:rPr>
              <a:t>участников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smtClean="0">
                <a:solidFill>
                  <a:schemeClr val="bg1"/>
                </a:solidFill>
              </a:rPr>
              <a:t>2021 </a:t>
            </a:r>
            <a:r>
              <a:rPr lang="ru-RU" sz="2600">
                <a:solidFill>
                  <a:schemeClr val="bg1"/>
                </a:solidFill>
              </a:rPr>
              <a:t>– </a:t>
            </a:r>
            <a:r>
              <a:rPr lang="ru-RU" sz="2600" smtClean="0">
                <a:solidFill>
                  <a:schemeClr val="bg1"/>
                </a:solidFill>
              </a:rPr>
              <a:t>119 участников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>
                <a:solidFill>
                  <a:schemeClr val="bg1"/>
                </a:solidFill>
              </a:rPr>
              <a:t>2022 – </a:t>
            </a:r>
            <a:r>
              <a:rPr lang="ru-RU" sz="2600" smtClean="0">
                <a:solidFill>
                  <a:schemeClr val="bg1"/>
                </a:solidFill>
              </a:rPr>
              <a:t>121 участник</a:t>
            </a:r>
            <a:endParaRPr lang="ru-RU" sz="26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852220"/>
            <a:ext cx="8387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районы участия в конкурсе не </a:t>
            </a:r>
            <a:r>
              <a:rPr kumimoji="0" lang="ru-RU" sz="22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принимают</a:t>
            </a:r>
            <a:endParaRPr kumimoji="0" lang="ru-RU" sz="22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 descr="Город">
            <a:extLst>
              <a:ext uri="{FF2B5EF4-FFF2-40B4-BE49-F238E27FC236}">
                <a16:creationId xmlns:a16="http://schemas.microsoft.com/office/drawing/2014/main" id="{AB289B16-57F4-4B16-B3E5-0C8023B03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07704" y="2945746"/>
            <a:ext cx="712768" cy="712768"/>
          </a:xfrm>
          <a:prstGeom prst="rect">
            <a:avLst/>
          </a:prstGeom>
        </p:spPr>
      </p:pic>
      <p:pic>
        <p:nvPicPr>
          <p:cNvPr id="13" name="Рисунок 12" descr="Дом">
            <a:extLst>
              <a:ext uri="{FF2B5EF4-FFF2-40B4-BE49-F238E27FC236}">
                <a16:creationId xmlns:a16="http://schemas.microsoft.com/office/drawing/2014/main" id="{4598FC9E-3DE7-4668-9E37-FBCF3D52AB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285297" y="2959099"/>
            <a:ext cx="626718" cy="626718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612530" y="1248096"/>
            <a:ext cx="2902815" cy="1189767"/>
          </a:xfrm>
        </p:spPr>
        <p:txBody>
          <a:bodyPr>
            <a:normAutofit fontScale="32500" lnSpcReduction="20000"/>
          </a:bodyPr>
          <a:lstStyle/>
          <a:p>
            <a:pPr lvl="0"/>
            <a:endParaRPr lang="ru-RU" b="0" smtClean="0">
              <a:solidFill>
                <a:prstClr val="white"/>
              </a:solidFill>
            </a:endParaRPr>
          </a:p>
          <a:p>
            <a:pPr lvl="0"/>
            <a:r>
              <a:rPr lang="ru-RU" sz="6000" b="0" u="sng" smtClean="0">
                <a:solidFill>
                  <a:prstClr val="white"/>
                </a:solidFill>
              </a:rPr>
              <a:t>I категория </a:t>
            </a:r>
          </a:p>
          <a:p>
            <a:pPr lvl="0"/>
            <a:r>
              <a:rPr lang="ru-RU" sz="3500" b="0" smtClean="0">
                <a:solidFill>
                  <a:prstClr val="white"/>
                </a:solidFill>
              </a:rPr>
              <a:t>Муниципальные округа, </a:t>
            </a:r>
          </a:p>
          <a:p>
            <a:pPr lvl="0"/>
            <a:r>
              <a:rPr lang="ru-RU" sz="3500" b="0" smtClean="0">
                <a:solidFill>
                  <a:prstClr val="white"/>
                </a:solidFill>
              </a:rPr>
              <a:t>городские округа, городские поселения </a:t>
            </a:r>
            <a:endParaRPr lang="ru-RU" sz="3500" b="0">
              <a:solidFill>
                <a:prstClr val="white"/>
              </a:solidFill>
            </a:endParaRPr>
          </a:p>
          <a:p>
            <a:endParaRPr lang="ru-RU" sz="3500"/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1907704" y="1807964"/>
          <a:ext cx="5112568" cy="298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68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2084" y="224831"/>
            <a:ext cx="4680520" cy="637441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prstClr val="white"/>
                </a:solidFill>
                <a:ea typeface="+mn-ea"/>
                <a:cs typeface="+mn-cs"/>
              </a:rPr>
              <a:t>Р</a:t>
            </a:r>
            <a:r>
              <a:rPr lang="ru-RU" sz="2400" dirty="0" smtClean="0">
                <a:solidFill>
                  <a:prstClr val="white"/>
                </a:solidFill>
                <a:ea typeface="+mn-ea"/>
                <a:cs typeface="+mn-cs"/>
              </a:rPr>
              <a:t>аспределение количества заявок </a:t>
            </a:r>
            <a:br>
              <a:rPr lang="ru-RU" sz="24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ru-RU" sz="2400" dirty="0" smtClean="0">
                <a:solidFill>
                  <a:prstClr val="white"/>
                </a:solidFill>
                <a:ea typeface="+mn-ea"/>
                <a:cs typeface="+mn-cs"/>
              </a:rPr>
              <a:t>по федеральным округам</a:t>
            </a:r>
            <a:endParaRPr lang="ru-RU" sz="2400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/>
          </p:nvPr>
        </p:nvGraphicFramePr>
        <p:xfrm>
          <a:off x="305917" y="147199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65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763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smtClean="0">
                <a:solidFill>
                  <a:prstClr val="white"/>
                </a:solidFill>
                <a:ea typeface="+mn-ea"/>
                <a:cs typeface="+mn-cs"/>
              </a:rPr>
              <a:t>       Наиболее </a:t>
            </a:r>
            <a:r>
              <a:rPr lang="ru-RU" sz="2400" dirty="0">
                <a:solidFill>
                  <a:prstClr val="white"/>
                </a:solidFill>
                <a:ea typeface="+mn-ea"/>
                <a:cs typeface="+mn-cs"/>
              </a:rPr>
              <a:t>активные </a:t>
            </a:r>
            <a:r>
              <a:rPr lang="ru-RU" sz="2400">
                <a:solidFill>
                  <a:prstClr val="white"/>
                </a:solidFill>
                <a:ea typeface="+mn-ea"/>
                <a:cs typeface="+mn-cs"/>
              </a:rPr>
              <a:t>участники </a:t>
            </a:r>
            <a:r>
              <a:rPr lang="ru-RU" sz="2400" smtClean="0">
                <a:solidFill>
                  <a:prstClr val="white"/>
                </a:solidFill>
                <a:ea typeface="+mn-ea"/>
                <a:cs typeface="+mn-cs"/>
              </a:rPr>
              <a:t>конкурса (18)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007" y="1256270"/>
            <a:ext cx="5616623" cy="5181838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Республика Татарстан – 43</a:t>
            </a:r>
            <a:endParaRPr lang="ru-RU" sz="5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bg1"/>
                </a:solidFill>
              </a:rPr>
              <a:t>Саратовская область – 40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Краснодарский край – 39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ru-RU" sz="32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Ульяновская </a:t>
            </a:r>
            <a:r>
              <a:rPr lang="ru-RU" sz="3200" dirty="0">
                <a:solidFill>
                  <a:schemeClr val="bg1"/>
                </a:solidFill>
              </a:rPr>
              <a:t>область – 38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ХМАО – Югра – 38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Челябинская область – 36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Ростовская область – 30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Калужская область – 29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Республика Башкортостан </a:t>
            </a:r>
            <a:r>
              <a:rPr lang="ru-RU" sz="3200" dirty="0">
                <a:solidFill>
                  <a:schemeClr val="bg1"/>
                </a:solidFill>
              </a:rPr>
              <a:t>– </a:t>
            </a:r>
            <a:r>
              <a:rPr lang="ru-RU" sz="3200" dirty="0" smtClean="0">
                <a:solidFill>
                  <a:schemeClr val="bg1"/>
                </a:solidFill>
              </a:rPr>
              <a:t>28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Самарская </a:t>
            </a:r>
            <a:r>
              <a:rPr lang="ru-RU" sz="3200" dirty="0">
                <a:solidFill>
                  <a:schemeClr val="bg1"/>
                </a:solidFill>
              </a:rPr>
              <a:t>область – 27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i="1" dirty="0" smtClean="0">
                <a:solidFill>
                  <a:schemeClr val="bg1"/>
                </a:solidFill>
              </a:rPr>
              <a:t>Псковская область – 26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Ленинградская область </a:t>
            </a:r>
            <a:r>
              <a:rPr lang="ru-RU" sz="3200" dirty="0">
                <a:solidFill>
                  <a:schemeClr val="bg1"/>
                </a:solidFill>
              </a:rPr>
              <a:t>– </a:t>
            </a:r>
            <a:r>
              <a:rPr lang="ru-RU" sz="3200" dirty="0" smtClean="0">
                <a:solidFill>
                  <a:schemeClr val="bg1"/>
                </a:solidFill>
              </a:rPr>
              <a:t>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ЯНАО </a:t>
            </a:r>
            <a:r>
              <a:rPr lang="ru-RU" sz="3200" dirty="0">
                <a:solidFill>
                  <a:schemeClr val="bg1"/>
                </a:solidFill>
              </a:rPr>
              <a:t>– 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РСО – Алания – 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Архангельская область – 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Липецкая </a:t>
            </a:r>
            <a:r>
              <a:rPr lang="ru-RU" sz="3200" dirty="0">
                <a:solidFill>
                  <a:schemeClr val="bg1"/>
                </a:solidFill>
              </a:rPr>
              <a:t>область – 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Чеченская Республика </a:t>
            </a:r>
            <a:r>
              <a:rPr lang="ru-RU" sz="3200" dirty="0">
                <a:solidFill>
                  <a:schemeClr val="bg1"/>
                </a:solidFill>
              </a:rPr>
              <a:t>– </a:t>
            </a:r>
            <a:r>
              <a:rPr lang="ru-RU" sz="3200" dirty="0" smtClean="0">
                <a:solidFill>
                  <a:schemeClr val="bg1"/>
                </a:solidFill>
              </a:rPr>
              <a:t>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bg1"/>
                </a:solidFill>
              </a:rPr>
              <a:t>Республика Коми </a:t>
            </a:r>
            <a:r>
              <a:rPr lang="ru-RU" sz="3200" dirty="0">
                <a:solidFill>
                  <a:schemeClr val="bg1"/>
                </a:solidFill>
              </a:rPr>
              <a:t>– </a:t>
            </a:r>
            <a:r>
              <a:rPr lang="ru-RU" sz="3200" dirty="0" smtClean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247964" y="1300478"/>
            <a:ext cx="648072" cy="5008841"/>
          </a:xfrm>
          <a:prstGeom prst="rightBrace">
            <a:avLst>
              <a:gd name="adj1" fmla="val 53104"/>
              <a:gd name="adj2" fmla="val 52401"/>
            </a:avLst>
          </a:prstGeom>
          <a:solidFill>
            <a:schemeClr val="accent1">
              <a:lumMod val="50000"/>
            </a:schemeClr>
          </a:solidFill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0887" y="3541222"/>
            <a:ext cx="135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47%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5785" y="5405722"/>
            <a:ext cx="3157689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smtClean="0">
                <a:solidFill>
                  <a:schemeClr val="bg1"/>
                </a:solidFill>
              </a:rPr>
              <a:t>Брянская область - 0</a:t>
            </a:r>
            <a:endParaRPr lang="ru-RU" sz="14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3568" y="942410"/>
            <a:ext cx="846043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prstClr val="white"/>
                </a:solidFill>
              </a:rPr>
              <a:t>«Практика» - </a:t>
            </a:r>
            <a:r>
              <a:rPr lang="ru-RU" sz="2100" u="sng" dirty="0" smtClean="0">
                <a:solidFill>
                  <a:prstClr val="white"/>
                </a:solidFill>
              </a:rPr>
              <a:t>одно </a:t>
            </a:r>
            <a:r>
              <a:rPr lang="ru-RU" sz="2100" u="sng" dirty="0">
                <a:solidFill>
                  <a:prstClr val="white"/>
                </a:solidFill>
              </a:rPr>
              <a:t>мероприятие или комплекс мероприятий</a:t>
            </a:r>
            <a:r>
              <a:rPr lang="ru-RU" sz="2100" dirty="0">
                <a:solidFill>
                  <a:prstClr val="white"/>
                </a:solidFill>
              </a:rPr>
              <a:t>, предпринятых для решения какой-либо </a:t>
            </a:r>
            <a:r>
              <a:rPr lang="ru-RU" sz="2100" dirty="0" smtClean="0">
                <a:solidFill>
                  <a:prstClr val="white"/>
                </a:solidFill>
              </a:rPr>
              <a:t>задачи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schemeClr val="bg1"/>
                </a:solidFill>
              </a:rPr>
              <a:t>Мероприятия </a:t>
            </a:r>
            <a:r>
              <a:rPr lang="ru-RU" sz="2100" dirty="0">
                <a:solidFill>
                  <a:schemeClr val="bg1"/>
                </a:solidFill>
              </a:rPr>
              <a:t>должны быть проведены </a:t>
            </a:r>
            <a:r>
              <a:rPr lang="ru-RU" sz="2100" u="sng" dirty="0">
                <a:solidFill>
                  <a:schemeClr val="bg1"/>
                </a:solidFill>
              </a:rPr>
              <a:t>в течение двух </a:t>
            </a:r>
            <a:r>
              <a:rPr lang="ru-RU" sz="2100" u="sng">
                <a:solidFill>
                  <a:schemeClr val="bg1"/>
                </a:solidFill>
              </a:rPr>
              <a:t>календарных </a:t>
            </a:r>
            <a:r>
              <a:rPr lang="ru-RU" sz="2100" u="sng" smtClean="0">
                <a:solidFill>
                  <a:schemeClr val="bg1"/>
                </a:solidFill>
              </a:rPr>
              <a:t>лет</a:t>
            </a:r>
            <a:r>
              <a:rPr lang="ru-RU" sz="2100" smtClean="0">
                <a:solidFill>
                  <a:schemeClr val="bg1"/>
                </a:solidFill>
              </a:rPr>
              <a:t> до </a:t>
            </a:r>
            <a:r>
              <a:rPr lang="ru-RU" sz="2100" dirty="0">
                <a:solidFill>
                  <a:schemeClr val="bg1"/>
                </a:solidFill>
              </a:rPr>
              <a:t>даты подачи заявки </a:t>
            </a: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schemeClr val="bg1"/>
                </a:solidFill>
              </a:rPr>
              <a:t>Мероприятия должны </a:t>
            </a:r>
            <a:r>
              <a:rPr lang="ru-RU" sz="2100" u="sng" dirty="0" smtClean="0">
                <a:solidFill>
                  <a:schemeClr val="bg1"/>
                </a:solidFill>
              </a:rPr>
              <a:t>соответствовать тематике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schemeClr val="bg1"/>
                </a:solidFill>
              </a:rPr>
              <a:t>Заявки на федеральный этап принимаются </a:t>
            </a:r>
            <a:r>
              <a:rPr lang="ru-RU" sz="2100" u="sng" dirty="0" smtClean="0">
                <a:solidFill>
                  <a:schemeClr val="bg1"/>
                </a:solidFill>
              </a:rPr>
              <a:t>до 20 августа </a:t>
            </a:r>
            <a:r>
              <a:rPr lang="ru-RU" sz="2100" dirty="0" smtClean="0">
                <a:solidFill>
                  <a:schemeClr val="bg1"/>
                </a:solidFill>
              </a:rPr>
              <a:t>2023 г.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endParaRPr lang="ru-RU" sz="2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bg1"/>
                </a:solidFill>
              </a:rPr>
              <a:t>      в </a:t>
            </a:r>
            <a:r>
              <a:rPr lang="ru-RU" sz="2100" dirty="0">
                <a:solidFill>
                  <a:schemeClr val="bg1"/>
                </a:solidFill>
              </a:rPr>
              <a:t>бумажном и </a:t>
            </a:r>
            <a:r>
              <a:rPr lang="ru-RU" sz="2100" u="sng" dirty="0">
                <a:solidFill>
                  <a:schemeClr val="bg1"/>
                </a:solidFill>
              </a:rPr>
              <a:t>электронном</a:t>
            </a:r>
            <a:r>
              <a:rPr lang="ru-RU" sz="2100" dirty="0">
                <a:solidFill>
                  <a:schemeClr val="bg1"/>
                </a:solidFill>
              </a:rPr>
              <a:t> виде  в форматах </a:t>
            </a:r>
            <a:r>
              <a:rPr lang="en-US" sz="2100" dirty="0">
                <a:solidFill>
                  <a:schemeClr val="bg1"/>
                </a:solidFill>
              </a:rPr>
              <a:t>.doc </a:t>
            </a:r>
            <a:r>
              <a:rPr lang="ru-RU" sz="2100" dirty="0">
                <a:solidFill>
                  <a:schemeClr val="bg1"/>
                </a:solidFill>
              </a:rPr>
              <a:t>и </a:t>
            </a:r>
            <a:r>
              <a:rPr lang="en-US" sz="2100" dirty="0">
                <a:solidFill>
                  <a:schemeClr val="bg1"/>
                </a:solidFill>
              </a:rPr>
              <a:t>.</a:t>
            </a:r>
            <a:r>
              <a:rPr lang="en-US" sz="2100" dirty="0" err="1" smtClean="0">
                <a:solidFill>
                  <a:schemeClr val="bg1"/>
                </a:solidFill>
              </a:rPr>
              <a:t>ppt</a:t>
            </a: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schemeClr val="bg1"/>
                </a:solidFill>
              </a:rPr>
              <a:t>Наименование </a:t>
            </a:r>
            <a:r>
              <a:rPr lang="ru-RU" sz="2100" dirty="0">
                <a:solidFill>
                  <a:schemeClr val="bg1"/>
                </a:solidFill>
              </a:rPr>
              <a:t>файла: «</a:t>
            </a:r>
            <a:r>
              <a:rPr lang="ru-RU" sz="2100" dirty="0" err="1">
                <a:solidFill>
                  <a:schemeClr val="bg1"/>
                </a:solidFill>
              </a:rPr>
              <a:t>ГП_Нефтекамск_Башкортостан</a:t>
            </a:r>
            <a:r>
              <a:rPr lang="ru-RU" sz="2100" dirty="0" smtClean="0">
                <a:solidFill>
                  <a:schemeClr val="bg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schemeClr val="bg1"/>
                </a:solidFill>
              </a:rPr>
              <a:t>Что можно сделать сегодня: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solidFill>
                  <a:schemeClr val="bg1"/>
                </a:solidFill>
              </a:rPr>
              <a:t>	</a:t>
            </a:r>
            <a:r>
              <a:rPr lang="ru-RU" sz="1800" i="1" dirty="0" smtClean="0">
                <a:solidFill>
                  <a:schemeClr val="bg1"/>
                </a:solidFill>
              </a:rPr>
              <a:t>«Календарь событий</a:t>
            </a:r>
            <a:r>
              <a:rPr lang="ru-RU" sz="1800" i="1" smtClean="0">
                <a:solidFill>
                  <a:schemeClr val="bg1"/>
                </a:solidFill>
              </a:rPr>
              <a:t>» ГИСМ; </a:t>
            </a:r>
            <a:endParaRPr lang="ru-RU" sz="1800" i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	публикации;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	информационное сопровождение .</a:t>
            </a:r>
            <a:endParaRPr lang="en-US" sz="1800" i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0084" y="3290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Подготовка заявки в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27446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942410"/>
            <a:ext cx="8208912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59" y="1174684"/>
            <a:ext cx="8192910" cy="4608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407324"/>
            <a:ext cx="230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Самара</a:t>
            </a:r>
            <a:endParaRPr lang="ru-RU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3142</TotalTime>
  <Words>2151</Words>
  <Application>Microsoft Office PowerPoint</Application>
  <PresentationFormat>Экран (4:3)</PresentationFormat>
  <Paragraphs>631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Courier New</vt:lpstr>
      <vt:lpstr>Montserrat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Участники конкурса </vt:lpstr>
      <vt:lpstr> Распределение количества заявок  по федеральным округам</vt:lpstr>
      <vt:lpstr>       Наиболее активные участники конкурса (18)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Митрофанов</dc:creator>
  <cp:lastModifiedBy>С.Б. Бережкова</cp:lastModifiedBy>
  <cp:revision>33</cp:revision>
  <dcterms:created xsi:type="dcterms:W3CDTF">2023-02-09T07:29:40Z</dcterms:created>
  <dcterms:modified xsi:type="dcterms:W3CDTF">2023-05-31T12:17:02Z</dcterms:modified>
</cp:coreProperties>
</file>